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81" r:id="rId13"/>
    <p:sldId id="282"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1B23A8-6C05-4C8E-9C60-3D89F2E41D31}">
          <p14:sldIdLst>
            <p14:sldId id="256"/>
            <p14:sldId id="257"/>
            <p14:sldId id="258"/>
            <p14:sldId id="259"/>
            <p14:sldId id="260"/>
            <p14:sldId id="261"/>
            <p14:sldId id="262"/>
            <p14:sldId id="263"/>
            <p14:sldId id="264"/>
            <p14:sldId id="265"/>
            <p14:sldId id="266"/>
            <p14:sldId id="281"/>
            <p14:sldId id="282"/>
            <p14:sldId id="267"/>
            <p14:sldId id="268"/>
            <p14:sldId id="269"/>
            <p14:sldId id="270"/>
            <p14:sldId id="271"/>
            <p14:sldId id="272"/>
            <p14:sldId id="273"/>
            <p14:sldId id="274"/>
            <p14:sldId id="275"/>
            <p14:sldId id="276"/>
            <p14:sldId id="277"/>
            <p14:sldId id="278"/>
            <p14:sldId id="279"/>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42" d="100"/>
          <a:sy n="42" d="100"/>
        </p:scale>
        <p:origin x="66"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F19951-B276-491B-A12C-59AF0127C60D}"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5723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BF19951-B276-491B-A12C-59AF0127C60D}" type="datetimeFigureOut">
              <a:rPr lang="en-US" smtClean="0"/>
              <a:t>9/5/2018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2816497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BF19951-B276-491B-A12C-59AF0127C60D}"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2462902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BF19951-B276-491B-A12C-59AF0127C60D}"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A15B3-18E9-4D69-8B8E-7FEA8D66E8B0}"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77135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F19951-B276-491B-A12C-59AF0127C60D}"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79645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BF19951-B276-491B-A12C-59AF0127C60D}" type="datetimeFigureOut">
              <a:rPr lang="en-US" smtClean="0"/>
              <a:t>9/5/2018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244432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BF19951-B276-491B-A12C-59AF0127C60D}" type="datetimeFigureOut">
              <a:rPr lang="en-US" smtClean="0"/>
              <a:t>9/5/2018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4016586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F19951-B276-491B-A12C-59AF0127C60D}"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3579486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F19951-B276-491B-A12C-59AF0127C60D}"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1820871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8BF19951-B276-491B-A12C-59AF0127C60D}"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3437828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F19951-B276-491B-A12C-59AF0127C60D}"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394002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BF19951-B276-491B-A12C-59AF0127C60D}" type="datetimeFigureOut">
              <a:rPr lang="en-US" smtClean="0"/>
              <a:t>9/5/2018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2888905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BF19951-B276-491B-A12C-59AF0127C60D}" type="datetimeFigureOut">
              <a:rPr lang="en-US" smtClean="0"/>
              <a:t>9/5/2018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2483914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8BF19951-B276-491B-A12C-59AF0127C60D}" type="datetimeFigureOut">
              <a:rPr lang="en-US" smtClean="0"/>
              <a:t>9/5/2018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2314324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BF19951-B276-491B-A12C-59AF0127C60D}" type="datetimeFigureOut">
              <a:rPr lang="en-US" smtClean="0"/>
              <a:t>9/5/2018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198313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8BF19951-B276-491B-A12C-59AF0127C60D}" type="datetimeFigureOut">
              <a:rPr lang="en-US" smtClean="0"/>
              <a:t>9/5/2018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2370461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BF19951-B276-491B-A12C-59AF0127C60D}" type="datetimeFigureOut">
              <a:rPr lang="en-US" smtClean="0"/>
              <a:t>9/5/2018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A15B3-18E9-4D69-8B8E-7FEA8D66E8B0}" type="slidenum">
              <a:rPr lang="en-US" smtClean="0"/>
              <a:t>‹#›</a:t>
            </a:fld>
            <a:endParaRPr lang="en-US"/>
          </a:p>
        </p:txBody>
      </p:sp>
    </p:spTree>
    <p:extLst>
      <p:ext uri="{BB962C8B-B14F-4D97-AF65-F5344CB8AC3E}">
        <p14:creationId xmlns:p14="http://schemas.microsoft.com/office/powerpoint/2010/main" val="2889988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BF19951-B276-491B-A12C-59AF0127C60D}" type="datetimeFigureOut">
              <a:rPr lang="en-US" smtClean="0"/>
              <a:t>9/5/2018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74A15B3-18E9-4D69-8B8E-7FEA8D66E8B0}" type="slidenum">
              <a:rPr lang="en-US" smtClean="0"/>
              <a:t>‹#›</a:t>
            </a:fld>
            <a:endParaRPr lang="en-US"/>
          </a:p>
        </p:txBody>
      </p:sp>
    </p:spTree>
    <p:extLst>
      <p:ext uri="{BB962C8B-B14F-4D97-AF65-F5344CB8AC3E}">
        <p14:creationId xmlns:p14="http://schemas.microsoft.com/office/powerpoint/2010/main" val="23617612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95006" y="365125"/>
            <a:ext cx="6910251" cy="3579858"/>
          </a:xfrm>
        </p:spPr>
        <p:txBody>
          <a:bodyPr>
            <a:noAutofit/>
          </a:bodyPr>
          <a:lstStyle/>
          <a:p>
            <a:pPr algn="ctr"/>
            <a:r>
              <a:rPr lang="en-US" sz="2000" b="1" dirty="0">
                <a:solidFill>
                  <a:srgbClr val="FF0000"/>
                </a:solidFill>
              </a:rPr>
              <a:t>THIRUVALLUVAR UNIVERSITY</a:t>
            </a:r>
            <a:br>
              <a:rPr lang="en-US" sz="2000" b="1" dirty="0">
                <a:solidFill>
                  <a:srgbClr val="FF0000"/>
                </a:solidFill>
              </a:rPr>
            </a:br>
            <a:r>
              <a:rPr lang="en-US" sz="2000" b="1" dirty="0">
                <a:solidFill>
                  <a:srgbClr val="FF0000"/>
                </a:solidFill>
              </a:rPr>
              <a:t>RED RIBBON CLUB (RRC)</a:t>
            </a:r>
            <a:br>
              <a:rPr lang="en-US" sz="2000" b="1" dirty="0">
                <a:solidFill>
                  <a:srgbClr val="FF0000"/>
                </a:solidFill>
              </a:rPr>
            </a:br>
            <a:r>
              <a:rPr lang="en-US" sz="2000" b="1" u="heavy" dirty="0">
                <a:solidFill>
                  <a:srgbClr val="FF0000"/>
                </a:solidFill>
              </a:rPr>
              <a:t>SERKKADU, VELLORE 632 115, TN, </a:t>
            </a:r>
            <a:r>
              <a:rPr lang="en-US" sz="2000" b="1" u="heavy" dirty="0" smtClean="0">
                <a:solidFill>
                  <a:srgbClr val="FF0000"/>
                </a:solidFill>
              </a:rPr>
              <a:t>INDIA</a:t>
            </a:r>
            <a:br>
              <a:rPr lang="en-US" sz="2000" b="1" u="heavy" dirty="0" smtClean="0">
                <a:solidFill>
                  <a:srgbClr val="FF0000"/>
                </a:solidFill>
              </a:rPr>
            </a:br>
            <a:r>
              <a:rPr lang="en-US" sz="2000" b="1" dirty="0"/>
              <a:t/>
            </a:r>
            <a:br>
              <a:rPr lang="en-US" sz="2000" b="1" dirty="0"/>
            </a:br>
            <a:r>
              <a:rPr lang="en-US" sz="2000" b="1" dirty="0">
                <a:solidFill>
                  <a:srgbClr val="00B050"/>
                </a:solidFill>
              </a:rPr>
              <a:t>DETAILS OF RED RIBBON CLUB ACTIVITIES CONDUCTED IN THE THIRUVALLUVAR UNIVERSITY</a:t>
            </a:r>
            <a:br>
              <a:rPr lang="en-US" sz="2000" b="1" dirty="0">
                <a:solidFill>
                  <a:srgbClr val="00B050"/>
                </a:solidFill>
              </a:rPr>
            </a:br>
            <a:r>
              <a:rPr lang="en-US" sz="2000" b="1" dirty="0">
                <a:solidFill>
                  <a:srgbClr val="00B050"/>
                </a:solidFill>
              </a:rPr>
              <a:t>FROM 2012 TO 2017  SUBMITTED BY DR.K.SIVACHANDRABOSE, PROGRAMME COORDINATOR,</a:t>
            </a:r>
            <a:br>
              <a:rPr lang="en-US" sz="2000" b="1" dirty="0">
                <a:solidFill>
                  <a:srgbClr val="00B050"/>
                </a:solidFill>
              </a:rPr>
            </a:br>
            <a:r>
              <a:rPr lang="en-US" sz="2000" b="1" dirty="0">
                <a:solidFill>
                  <a:srgbClr val="00B050"/>
                </a:solidFill>
              </a:rPr>
              <a:t>RED RIBBON CLUB (RRC)</a:t>
            </a:r>
            <a:br>
              <a:rPr lang="en-US" sz="2000" b="1" dirty="0">
                <a:solidFill>
                  <a:srgbClr val="00B050"/>
                </a:solidFill>
              </a:rPr>
            </a:br>
            <a:endParaRPr lang="en-US" sz="2000" b="1" dirty="0">
              <a:solidFill>
                <a:srgbClr val="00B050"/>
              </a:solidFill>
            </a:endParaRPr>
          </a:p>
        </p:txBody>
      </p:sp>
      <p:sp>
        <p:nvSpPr>
          <p:cNvPr id="5" name="Content Placeholder 4"/>
          <p:cNvSpPr>
            <a:spLocks noGrp="1"/>
          </p:cNvSpPr>
          <p:nvPr>
            <p:ph idx="1"/>
          </p:nvPr>
        </p:nvSpPr>
        <p:spPr>
          <a:xfrm>
            <a:off x="838200" y="2808513"/>
            <a:ext cx="10515600" cy="3958047"/>
          </a:xfrm>
        </p:spPr>
        <p:txBody>
          <a:bodyPr>
            <a:normAutofit/>
          </a:bodyPr>
          <a:lstStyle/>
          <a:p>
            <a:pPr marL="0" indent="0" algn="ctr">
              <a:buNone/>
            </a:pPr>
            <a:endParaRPr lang="en-US" sz="1400" b="1" dirty="0" smtClean="0"/>
          </a:p>
          <a:p>
            <a:pPr marL="0" indent="0" algn="ctr">
              <a:buNone/>
            </a:pPr>
            <a:endParaRPr lang="en-US" sz="1400" b="1" dirty="0"/>
          </a:p>
          <a:p>
            <a:pPr marL="0" indent="0" algn="ctr">
              <a:buNone/>
            </a:pPr>
            <a:endParaRPr lang="en-US" sz="1400" b="1" dirty="0" smtClean="0"/>
          </a:p>
          <a:p>
            <a:pPr marL="0" indent="0" algn="ctr">
              <a:buNone/>
            </a:pPr>
            <a:r>
              <a:rPr lang="en-US" sz="1400" b="1" dirty="0" smtClean="0"/>
              <a:t>CHAIRPERSON </a:t>
            </a:r>
            <a:r>
              <a:rPr lang="en-US" sz="1400" b="1" dirty="0"/>
              <a:t>: </a:t>
            </a:r>
            <a:r>
              <a:rPr lang="en-US" sz="1600" b="1" dirty="0"/>
              <a:t>PROF. DR. K. MURUGAN, </a:t>
            </a:r>
            <a:r>
              <a:rPr lang="en-US" sz="1600" b="1" dirty="0" err="1"/>
              <a:t>D.Sc</a:t>
            </a:r>
            <a:r>
              <a:rPr lang="en-US" sz="1600" b="1" dirty="0"/>
              <a:t> </a:t>
            </a:r>
            <a:endParaRPr lang="en-US" sz="1600" dirty="0"/>
          </a:p>
          <a:p>
            <a:pPr marL="0" indent="0" algn="ctr">
              <a:buNone/>
            </a:pPr>
            <a:r>
              <a:rPr lang="en-US" sz="1600" dirty="0"/>
              <a:t> </a:t>
            </a:r>
          </a:p>
          <a:p>
            <a:pPr marL="0" indent="0" algn="ctr">
              <a:buNone/>
            </a:pPr>
            <a:r>
              <a:rPr lang="en-US" sz="1400" b="1" dirty="0"/>
              <a:t>REGISTRAR I/C : </a:t>
            </a:r>
            <a:r>
              <a:rPr lang="en-US" sz="1800" b="1" dirty="0"/>
              <a:t>DR. V. </a:t>
            </a:r>
            <a:r>
              <a:rPr lang="en-US" sz="1800" b="1" dirty="0" smtClean="0"/>
              <a:t>PERUVALLUTHI</a:t>
            </a:r>
            <a:endParaRPr lang="en-US" sz="1800" dirty="0" smtClean="0"/>
          </a:p>
          <a:p>
            <a:pPr marL="0" indent="0" algn="ctr">
              <a:buNone/>
            </a:pPr>
            <a:r>
              <a:rPr lang="en-US" sz="1400" b="1" dirty="0" smtClean="0"/>
              <a:t> </a:t>
            </a:r>
            <a:endParaRPr lang="en-US" sz="1400" dirty="0"/>
          </a:p>
          <a:p>
            <a:pPr marL="0" indent="0" algn="ctr">
              <a:buNone/>
            </a:pPr>
            <a:r>
              <a:rPr lang="en-US" sz="1400" b="1" dirty="0"/>
              <a:t>PROGRAMME COORDINATOR : </a:t>
            </a:r>
            <a:r>
              <a:rPr lang="en-US" sz="1600" b="1" dirty="0"/>
              <a:t>DR.K.SIVACHANDRABOSE</a:t>
            </a:r>
            <a:endParaRPr lang="en-US" sz="1600" dirty="0"/>
          </a:p>
          <a:p>
            <a:pPr marL="0" indent="0" algn="ctr">
              <a:buNone/>
            </a:pPr>
            <a:r>
              <a:rPr lang="en-US" sz="1400" dirty="0"/>
              <a:t> </a:t>
            </a:r>
          </a:p>
          <a:p>
            <a:pPr marL="0" indent="0" algn="ctr">
              <a:buNone/>
            </a:pPr>
            <a:r>
              <a:rPr lang="en-US" sz="1400" b="1" dirty="0"/>
              <a:t>PROGRAMME IMPLEMENTING AUTHORITY IN THE STATE LEVEL : PROJECT DIRECTOR, TAMILNADU STATE ADIS CONTROL SOCIETY CHENNAI (TANSACS) </a:t>
            </a:r>
            <a:endParaRPr lang="en-US" sz="1400" dirty="0"/>
          </a:p>
          <a:p>
            <a:pPr marL="0" indent="0" algn="ctr">
              <a:buNone/>
            </a:pPr>
            <a:endParaRPr lang="en-US" sz="1400" dirty="0"/>
          </a:p>
        </p:txBody>
      </p:sp>
      <p:pic>
        <p:nvPicPr>
          <p:cNvPr id="6" name="Picture 5" descr="RRC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8582" y="421118"/>
            <a:ext cx="1344930" cy="1058726"/>
          </a:xfrm>
          <a:prstGeom prst="rect">
            <a:avLst/>
          </a:prstGeom>
          <a:noFill/>
          <a:ln w="9525">
            <a:noFill/>
            <a:miter lim="800000"/>
            <a:headEnd/>
            <a:tailEnd/>
          </a:ln>
        </p:spPr>
      </p:pic>
      <p:pic>
        <p:nvPicPr>
          <p:cNvPr id="7" name="Picture 6" descr="thiruvalluvar-university-Revaluation"/>
          <p:cNvPicPr/>
          <p:nvPr/>
        </p:nvPicPr>
        <p:blipFill>
          <a:blip r:embed="rId3">
            <a:extLst>
              <a:ext uri="{28A0092B-C50C-407E-A947-70E740481C1C}">
                <a14:useLocalDpi xmlns:a14="http://schemas.microsoft.com/office/drawing/2010/main" val="0"/>
              </a:ext>
            </a:extLst>
          </a:blip>
          <a:srcRect/>
          <a:stretch>
            <a:fillRect/>
          </a:stretch>
        </p:blipFill>
        <p:spPr bwMode="auto">
          <a:xfrm>
            <a:off x="975359" y="365125"/>
            <a:ext cx="1284515" cy="1170713"/>
          </a:xfrm>
          <a:prstGeom prst="rect">
            <a:avLst/>
          </a:prstGeom>
          <a:noFill/>
        </p:spPr>
      </p:pic>
    </p:spTree>
    <p:extLst>
      <p:ext uri="{BB962C8B-B14F-4D97-AF65-F5344CB8AC3E}">
        <p14:creationId xmlns:p14="http://schemas.microsoft.com/office/powerpoint/2010/main" val="3720417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472440" y="320448"/>
            <a:ext cx="5366657" cy="3167335"/>
          </a:xfrm>
          <a:prstGeom prst="rect">
            <a:avLst/>
          </a:prstGeom>
        </p:spPr>
      </p:pic>
      <p:sp>
        <p:nvSpPr>
          <p:cNvPr id="5" name="Rectangle 4"/>
          <p:cNvSpPr/>
          <p:nvPr/>
        </p:nvSpPr>
        <p:spPr>
          <a:xfrm>
            <a:off x="566057" y="4013934"/>
            <a:ext cx="6096000" cy="685059"/>
          </a:xfrm>
          <a:prstGeom prst="rect">
            <a:avLst/>
          </a:prstGeom>
        </p:spPr>
        <p:txBody>
          <a:bodyPr>
            <a:spAutoFit/>
          </a:bodyPr>
          <a:lstStyle/>
          <a:p>
            <a:pPr marL="285750" indent="-285750">
              <a:lnSpc>
                <a:spcPct val="107000"/>
              </a:lnSpc>
              <a:spcAft>
                <a:spcPts val="8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RRC volunteer’s street theatre performance towards eradication of HIV/AIDS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p:nvPr/>
        </p:nvPicPr>
        <p:blipFill>
          <a:blip r:embed="rId3"/>
          <a:stretch>
            <a:fillRect/>
          </a:stretch>
        </p:blipFill>
        <p:spPr>
          <a:xfrm>
            <a:off x="6312626" y="1949670"/>
            <a:ext cx="5746569" cy="2932944"/>
          </a:xfrm>
          <a:prstGeom prst="rect">
            <a:avLst/>
          </a:prstGeom>
        </p:spPr>
      </p:pic>
      <p:sp>
        <p:nvSpPr>
          <p:cNvPr id="7" name="Rectangle 6"/>
          <p:cNvSpPr/>
          <p:nvPr/>
        </p:nvSpPr>
        <p:spPr>
          <a:xfrm>
            <a:off x="6312626" y="4882614"/>
            <a:ext cx="6096000" cy="685059"/>
          </a:xfrm>
          <a:prstGeom prst="rect">
            <a:avLst/>
          </a:prstGeom>
        </p:spPr>
        <p:txBody>
          <a:bodyPr>
            <a:spAutoFit/>
          </a:bodyPr>
          <a:lstStyle/>
          <a:p>
            <a:pPr marL="285750" indent="-285750">
              <a:lnSpc>
                <a:spcPct val="107000"/>
              </a:lnSpc>
              <a:spcAft>
                <a:spcPts val="8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RRC volunteers performance during the event conduct on IYD,2017</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5409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574767" y="418011"/>
            <a:ext cx="8138159" cy="4794069"/>
          </a:xfrm>
          <a:prstGeom prst="rect">
            <a:avLst/>
          </a:prstGeom>
        </p:spPr>
      </p:pic>
      <p:sp>
        <p:nvSpPr>
          <p:cNvPr id="5" name="Rectangle 4"/>
          <p:cNvSpPr/>
          <p:nvPr/>
        </p:nvSpPr>
        <p:spPr>
          <a:xfrm>
            <a:off x="574766" y="5212080"/>
            <a:ext cx="9731827" cy="981423"/>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Showing certificate distribution session to the winners of the competition. From the left row: </a:t>
            </a:r>
            <a:r>
              <a:rPr lang="en-US" b="1" dirty="0" err="1">
                <a:latin typeface="Calibri" panose="020F0502020204030204" pitchFamily="34" charset="0"/>
                <a:ea typeface="Calibri" panose="020F0502020204030204" pitchFamily="34" charset="0"/>
                <a:cs typeface="Times New Roman" panose="02020603050405020304" pitchFamily="18" charset="0"/>
              </a:rPr>
              <a:t>Dr.V.Peruvalluthi</a:t>
            </a:r>
            <a:r>
              <a:rPr lang="en-US" b="1" dirty="0">
                <a:latin typeface="Calibri" panose="020F0502020204030204" pitchFamily="34" charset="0"/>
                <a:ea typeface="Calibri" panose="020F0502020204030204" pitchFamily="34" charset="0"/>
                <a:cs typeface="Times New Roman" panose="02020603050405020304" pitchFamily="18" charset="0"/>
              </a:rPr>
              <a:t>, Registrar </a:t>
            </a:r>
            <a:r>
              <a:rPr lang="en-US" b="1" dirty="0" err="1">
                <a:latin typeface="Calibri" panose="020F0502020204030204" pitchFamily="34" charset="0"/>
                <a:ea typeface="Calibri" panose="020F0502020204030204" pitchFamily="34" charset="0"/>
                <a:cs typeface="Times New Roman" panose="02020603050405020304" pitchFamily="18" charset="0"/>
              </a:rPr>
              <a:t>i</a:t>
            </a:r>
            <a:r>
              <a:rPr lang="en-US" b="1" dirty="0">
                <a:latin typeface="Calibri" panose="020F0502020204030204" pitchFamily="34" charset="0"/>
                <a:ea typeface="Calibri" panose="020F0502020204030204" pitchFamily="34" charset="0"/>
                <a:cs typeface="Times New Roman" panose="02020603050405020304" pitchFamily="18" charset="0"/>
              </a:rPr>
              <a:t>/c, </a:t>
            </a:r>
            <a:r>
              <a:rPr lang="en-US" b="1" dirty="0" err="1">
                <a:latin typeface="Calibri" panose="020F0502020204030204" pitchFamily="34" charset="0"/>
                <a:ea typeface="Calibri" panose="020F0502020204030204" pitchFamily="34" charset="0"/>
                <a:cs typeface="Times New Roman" panose="02020603050405020304" pitchFamily="18" charset="0"/>
              </a:rPr>
              <a:t>Dr.K.Sivachandrabose</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dirty="0" err="1">
                <a:latin typeface="Calibri" panose="020F0502020204030204" pitchFamily="34" charset="0"/>
                <a:ea typeface="Calibri" panose="020F0502020204030204" pitchFamily="34" charset="0"/>
                <a:cs typeface="Times New Roman" panose="02020603050405020304" pitchFamily="18" charset="0"/>
              </a:rPr>
              <a:t>Programme</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dirty="0" err="1">
                <a:latin typeface="Calibri" panose="020F0502020204030204" pitchFamily="34" charset="0"/>
                <a:ea typeface="Calibri" panose="020F0502020204030204" pitchFamily="34" charset="0"/>
                <a:cs typeface="Times New Roman" panose="02020603050405020304" pitchFamily="18" charset="0"/>
              </a:rPr>
              <a:t>Coordinator,RRC</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dirty="0" err="1">
                <a:latin typeface="Calibri" panose="020F0502020204030204" pitchFamily="34" charset="0"/>
                <a:ea typeface="Calibri" panose="020F0502020204030204" pitchFamily="34" charset="0"/>
                <a:cs typeface="Times New Roman" panose="02020603050405020304" pitchFamily="18" charset="0"/>
              </a:rPr>
              <a:t>Dr.Amutha</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dirty="0" err="1">
                <a:latin typeface="Calibri" panose="020F0502020204030204" pitchFamily="34" charset="0"/>
                <a:ea typeface="Calibri" panose="020F0502020204030204" pitchFamily="34" charset="0"/>
                <a:cs typeface="Times New Roman" panose="02020603050405020304" pitchFamily="18" charset="0"/>
              </a:rPr>
              <a:t>Programme</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dirty="0" err="1" smtClean="0">
                <a:latin typeface="Calibri" panose="020F0502020204030204" pitchFamily="34" charset="0"/>
                <a:ea typeface="Calibri" panose="020F0502020204030204" pitchFamily="34" charset="0"/>
                <a:cs typeface="Times New Roman" panose="02020603050405020304" pitchFamily="18" charset="0"/>
              </a:rPr>
              <a:t>officer,RRC</a:t>
            </a:r>
            <a:r>
              <a:rPr lang="en-US" b="1"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1598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0636" y="1267691"/>
            <a:ext cx="6061364" cy="644237"/>
          </a:xfrm>
        </p:spPr>
        <p:txBody>
          <a:bodyPr/>
          <a:lstStyle/>
          <a:p>
            <a:r>
              <a:rPr lang="en-US" sz="1400" dirty="0"/>
              <a:t>Vice-Chancellor </a:t>
            </a:r>
            <a:r>
              <a:rPr lang="en-US" sz="1400" dirty="0" err="1"/>
              <a:t>Prof.Dr.K.Murugan,D.Sc</a:t>
            </a:r>
            <a:r>
              <a:rPr lang="en-US" sz="1400" dirty="0"/>
              <a:t> along with COE </a:t>
            </a:r>
            <a:r>
              <a:rPr lang="en-US" sz="1400" dirty="0" err="1"/>
              <a:t>Dr.B.Senthilkumar</a:t>
            </a:r>
            <a:r>
              <a:rPr lang="en-US" sz="1400" dirty="0"/>
              <a:t> and RRC Coordinator </a:t>
            </a:r>
            <a:r>
              <a:rPr lang="en-US" sz="1400" dirty="0" err="1"/>
              <a:t>Dr.K.Sivachandrabose</a:t>
            </a: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3892" y="2909455"/>
            <a:ext cx="7038108" cy="398420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035" y="270164"/>
            <a:ext cx="5943601" cy="3678382"/>
          </a:xfrm>
          <a:prstGeom prst="rect">
            <a:avLst/>
          </a:prstGeom>
        </p:spPr>
      </p:pic>
      <p:sp>
        <p:nvSpPr>
          <p:cNvPr id="3" name="Rectangle 2"/>
          <p:cNvSpPr/>
          <p:nvPr/>
        </p:nvSpPr>
        <p:spPr>
          <a:xfrm>
            <a:off x="187035" y="5628458"/>
            <a:ext cx="5153892" cy="685059"/>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RRC Coordinator </a:t>
            </a:r>
            <a:r>
              <a:rPr lang="en-US" b="1" dirty="0" err="1">
                <a:latin typeface="Calibri" panose="020F0502020204030204" pitchFamily="34" charset="0"/>
                <a:ea typeface="Calibri" panose="020F0502020204030204" pitchFamily="34" charset="0"/>
                <a:cs typeface="Times New Roman" panose="02020603050405020304" pitchFamily="18" charset="0"/>
              </a:rPr>
              <a:t>Dr.K.Sivachandrabose</a:t>
            </a:r>
            <a:r>
              <a:rPr lang="en-US" b="1" dirty="0">
                <a:latin typeface="Calibri" panose="020F0502020204030204" pitchFamily="34" charset="0"/>
                <a:ea typeface="Calibri" panose="020F0502020204030204" pitchFamily="34" charset="0"/>
                <a:cs typeface="Times New Roman" panose="02020603050405020304" pitchFamily="18" charset="0"/>
              </a:rPr>
              <a:t> welcomed the gathering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3409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762" y="185254"/>
            <a:ext cx="5032632" cy="36160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62" y="4782714"/>
            <a:ext cx="3019427" cy="17726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9908" y="185254"/>
            <a:ext cx="5839097" cy="3616037"/>
          </a:xfrm>
          <a:prstGeom prst="rect">
            <a:avLst/>
          </a:prstGeom>
        </p:spPr>
      </p:pic>
      <p:sp>
        <p:nvSpPr>
          <p:cNvPr id="2" name="Rectangle 1"/>
          <p:cNvSpPr/>
          <p:nvPr/>
        </p:nvSpPr>
        <p:spPr>
          <a:xfrm>
            <a:off x="94161" y="3801291"/>
            <a:ext cx="5705747" cy="981423"/>
          </a:xfrm>
          <a:prstGeom prst="rect">
            <a:avLst/>
          </a:prstGeom>
        </p:spPr>
        <p:txBody>
          <a:bodyPr wrap="square">
            <a:spAutoFit/>
          </a:bodyPr>
          <a:lstStyle/>
          <a:p>
            <a:pPr>
              <a:lnSpc>
                <a:spcPct val="107000"/>
              </a:lnSpc>
              <a:spcAft>
                <a:spcPts val="800"/>
              </a:spcAft>
            </a:pPr>
            <a:r>
              <a:rPr lang="en-US" b="1" dirty="0" err="1">
                <a:latin typeface="Calibri" panose="020F0502020204030204" pitchFamily="34" charset="0"/>
                <a:ea typeface="Calibri" panose="020F0502020204030204" pitchFamily="34" charset="0"/>
                <a:cs typeface="Times New Roman" panose="02020603050405020304" pitchFamily="18" charset="0"/>
              </a:rPr>
              <a:t>Prof.Dr.K.Murugan,D.Sc</a:t>
            </a:r>
            <a:r>
              <a:rPr lang="en-US" b="1" dirty="0">
                <a:latin typeface="Calibri" panose="020F0502020204030204" pitchFamily="34" charset="0"/>
                <a:ea typeface="Calibri" panose="020F0502020204030204" pitchFamily="34" charset="0"/>
                <a:cs typeface="Times New Roman" panose="02020603050405020304" pitchFamily="18" charset="0"/>
              </a:rPr>
              <a:t> Vice-Chancellor of the University created an awareness among the student volunteers through his thought provoking talk</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096000" y="3949472"/>
            <a:ext cx="6096000" cy="685059"/>
          </a:xfrm>
          <a:prstGeom prst="rect">
            <a:avLst/>
          </a:prstGeom>
        </p:spPr>
        <p:txBody>
          <a:bodyPr>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Controller of Examinations </a:t>
            </a:r>
            <a:r>
              <a:rPr lang="en-US" b="1" dirty="0" err="1">
                <a:latin typeface="Calibri" panose="020F0502020204030204" pitchFamily="34" charset="0"/>
                <a:ea typeface="Calibri" panose="020F0502020204030204" pitchFamily="34" charset="0"/>
                <a:cs typeface="Times New Roman" panose="02020603050405020304" pitchFamily="18" charset="0"/>
              </a:rPr>
              <a:t>Dr.B.Senthilkumar</a:t>
            </a:r>
            <a:r>
              <a:rPr lang="en-US" b="1" dirty="0">
                <a:latin typeface="Calibri" panose="020F0502020204030204" pitchFamily="34" charset="0"/>
                <a:ea typeface="Calibri" panose="020F0502020204030204" pitchFamily="34" charset="0"/>
                <a:cs typeface="Times New Roman" panose="02020603050405020304" pitchFamily="18" charset="0"/>
              </a:rPr>
              <a:t> talking on the theme of the meeting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417677" y="5866554"/>
            <a:ext cx="6096000" cy="685059"/>
          </a:xfrm>
          <a:prstGeom prst="rect">
            <a:avLst/>
          </a:prstGeom>
        </p:spPr>
        <p:txBody>
          <a:bodyPr>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One of the student volunteer Miss </a:t>
            </a:r>
            <a:r>
              <a:rPr lang="en-US" b="1" dirty="0" err="1">
                <a:latin typeface="Calibri" panose="020F0502020204030204" pitchFamily="34" charset="0"/>
                <a:ea typeface="Calibri" panose="020F0502020204030204" pitchFamily="34" charset="0"/>
                <a:cs typeface="Times New Roman" panose="02020603050405020304" pitchFamily="18" charset="0"/>
              </a:rPr>
              <a:t>Gnanasri</a:t>
            </a:r>
            <a:r>
              <a:rPr lang="en-US" b="1" dirty="0">
                <a:latin typeface="Calibri" panose="020F0502020204030204" pitchFamily="34" charset="0"/>
                <a:ea typeface="Calibri" panose="020F0502020204030204" pitchFamily="34" charset="0"/>
                <a:cs typeface="Times New Roman" panose="02020603050405020304" pitchFamily="18" charset="0"/>
              </a:rPr>
              <a:t> took the college list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3264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9451" y="426138"/>
            <a:ext cx="10625577" cy="553357"/>
          </a:xfrm>
          <a:prstGeom prst="rect">
            <a:avLst/>
          </a:prstGeom>
        </p:spPr>
        <p:txBody>
          <a:bodyPr wrap="square">
            <a:spAutoFit/>
          </a:bodyPr>
          <a:lstStyle/>
          <a:p>
            <a:pPr>
              <a:lnSpc>
                <a:spcPct val="107000"/>
              </a:lnSpc>
              <a:spcAft>
                <a:spcPts val="800"/>
              </a:spcAft>
              <a:tabLst>
                <a:tab pos="1943100" algn="l"/>
              </a:tabLst>
            </a:pPr>
            <a:r>
              <a:rPr lang="en-US" sz="2800" b="1" dirty="0">
                <a:latin typeface="Calibri" panose="020F0502020204030204" pitchFamily="34" charset="0"/>
                <a:ea typeface="Calibri" panose="020F0502020204030204" pitchFamily="34" charset="0"/>
                <a:cs typeface="Times New Roman" panose="02020603050405020304" pitchFamily="18" charset="0"/>
              </a:rPr>
              <a:t>WORLD AIDS DAY OBSERVED ON 1</a:t>
            </a:r>
            <a:r>
              <a:rPr lang="en-US" sz="2800" b="1" baseline="30000" dirty="0">
                <a:latin typeface="Calibri" panose="020F0502020204030204" pitchFamily="34" charset="0"/>
                <a:ea typeface="Calibri" panose="020F0502020204030204" pitchFamily="34" charset="0"/>
                <a:cs typeface="Times New Roman" panose="02020603050405020304" pitchFamily="18" charset="0"/>
              </a:rPr>
              <a:t>ST</a:t>
            </a:r>
            <a:r>
              <a:rPr lang="en-US" sz="2800" b="1" dirty="0">
                <a:latin typeface="Calibri" panose="020F0502020204030204" pitchFamily="34" charset="0"/>
                <a:ea typeface="Calibri" panose="020F0502020204030204" pitchFamily="34" charset="0"/>
                <a:cs typeface="Times New Roman" panose="02020603050405020304" pitchFamily="18" charset="0"/>
              </a:rPr>
              <a:t> DECEMBER,2017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C:\Users\Sivachandrabose\AppData\Local\Microsoft\Windows\INetCache\Content.Word\IMG-20171201-WA0074.jpg"/>
          <p:cNvPicPr/>
          <p:nvPr/>
        </p:nvPicPr>
        <p:blipFill>
          <a:blip r:embed="rId2">
            <a:extLst>
              <a:ext uri="{28A0092B-C50C-407E-A947-70E740481C1C}">
                <a14:useLocalDpi xmlns:a14="http://schemas.microsoft.com/office/drawing/2010/main" val="0"/>
              </a:ext>
            </a:extLst>
          </a:blip>
          <a:srcRect/>
          <a:stretch>
            <a:fillRect/>
          </a:stretch>
        </p:blipFill>
        <p:spPr bwMode="auto">
          <a:xfrm>
            <a:off x="707571" y="1848803"/>
            <a:ext cx="9494520" cy="4643437"/>
          </a:xfrm>
          <a:prstGeom prst="rect">
            <a:avLst/>
          </a:prstGeom>
          <a:noFill/>
          <a:ln>
            <a:noFill/>
          </a:ln>
        </p:spPr>
      </p:pic>
    </p:spTree>
    <p:extLst>
      <p:ext uri="{BB962C8B-B14F-4D97-AF65-F5344CB8AC3E}">
        <p14:creationId xmlns:p14="http://schemas.microsoft.com/office/powerpoint/2010/main" val="31877699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8171" y="383568"/>
            <a:ext cx="6829402" cy="369332"/>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RED RIBBON CLUB (RRC) ACTIVITIES FOR THE YEAR 2014-2015</a:t>
            </a:r>
            <a:endParaRPr lang="en-US" dirty="0"/>
          </a:p>
        </p:txBody>
      </p:sp>
      <p:sp>
        <p:nvSpPr>
          <p:cNvPr id="5" name="Rectangle 4"/>
          <p:cNvSpPr/>
          <p:nvPr/>
        </p:nvSpPr>
        <p:spPr>
          <a:xfrm>
            <a:off x="1180952" y="1283797"/>
            <a:ext cx="7863840" cy="685059"/>
          </a:xfrm>
          <a:prstGeom prst="rect">
            <a:avLst/>
          </a:prstGeom>
        </p:spPr>
        <p:txBody>
          <a:bodyPr wrap="square">
            <a:spAutoFit/>
          </a:bodyPr>
          <a:lstStyle/>
          <a:p>
            <a:pPr marL="342900" marR="0" lvl="0" indent="-342900" algn="ctr">
              <a:lnSpc>
                <a:spcPct val="107000"/>
              </a:lnSpc>
              <a:spcBef>
                <a:spcPts val="0"/>
              </a:spcBef>
              <a:spcAft>
                <a:spcPts val="800"/>
              </a:spcAft>
              <a:buFont typeface="+mj-lt"/>
              <a:buAutoNum type="alphaUcParenR"/>
            </a:pPr>
            <a:r>
              <a:rPr lang="en-US" b="1" dirty="0">
                <a:latin typeface="Calibri" panose="020F0502020204030204" pitchFamily="34" charset="0"/>
                <a:ea typeface="Calibri" panose="020F0502020204030204" pitchFamily="34" charset="0"/>
                <a:cs typeface="Times New Roman" panose="02020603050405020304" pitchFamily="18" charset="0"/>
              </a:rPr>
              <a:t>ONE DAY ENRICHMENT TRAINING PROGRAMME FOR RRC PROGRAMME OFFICERS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D:\KANISKA rrc photos '14,'15\DCIM\100OLYMP rrc '14,'15 photos\P214019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494" y="1968856"/>
            <a:ext cx="5440045" cy="4185285"/>
          </a:xfrm>
          <a:prstGeom prst="rect">
            <a:avLst/>
          </a:prstGeom>
          <a:noFill/>
          <a:ln>
            <a:noFill/>
          </a:ln>
        </p:spPr>
      </p:pic>
      <p:pic>
        <p:nvPicPr>
          <p:cNvPr id="7" name="Picture 6" descr="D:\KANISKA rrc photos '14,'15\DCIM\100OLYMP rrc '14,'15 photos\P214018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4602" y="1968856"/>
            <a:ext cx="5580380" cy="4185285"/>
          </a:xfrm>
          <a:prstGeom prst="rect">
            <a:avLst/>
          </a:prstGeom>
          <a:noFill/>
          <a:ln>
            <a:noFill/>
          </a:ln>
        </p:spPr>
      </p:pic>
      <p:sp>
        <p:nvSpPr>
          <p:cNvPr id="2" name="Rectangle 1"/>
          <p:cNvSpPr/>
          <p:nvPr/>
        </p:nvSpPr>
        <p:spPr>
          <a:xfrm>
            <a:off x="462494" y="6154141"/>
            <a:ext cx="6096000" cy="646331"/>
          </a:xfrm>
          <a:prstGeom prst="rect">
            <a:avLst/>
          </a:prstGeom>
        </p:spPr>
        <p:txBody>
          <a:bodyPr>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DR.K.SIVACHANDRABOSE RRC coordinator spoke on the meeting </a:t>
            </a:r>
            <a:endParaRPr lang="en-US" dirty="0"/>
          </a:p>
        </p:txBody>
      </p:sp>
    </p:spTree>
    <p:extLst>
      <p:ext uri="{BB962C8B-B14F-4D97-AF65-F5344CB8AC3E}">
        <p14:creationId xmlns:p14="http://schemas.microsoft.com/office/powerpoint/2010/main" val="3848281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ANISKA rrc photos '14,'15\DCIM\100OLYMP rrc '14,'15 photos\P214017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060" y="159749"/>
            <a:ext cx="5103586" cy="2903492"/>
          </a:xfrm>
          <a:prstGeom prst="rect">
            <a:avLst/>
          </a:prstGeom>
          <a:noFill/>
          <a:ln>
            <a:noFill/>
          </a:ln>
        </p:spPr>
      </p:pic>
      <p:pic>
        <p:nvPicPr>
          <p:cNvPr id="5" name="Picture 4" descr="D:\KANISKA rrc photos '14,'15\DCIM\100OLYMP rrc '14,'15 photos\P214015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7474" y="207825"/>
            <a:ext cx="5786846" cy="2855416"/>
          </a:xfrm>
          <a:prstGeom prst="rect">
            <a:avLst/>
          </a:prstGeom>
          <a:noFill/>
          <a:ln>
            <a:noFill/>
          </a:ln>
        </p:spPr>
      </p:pic>
      <p:pic>
        <p:nvPicPr>
          <p:cNvPr id="6" name="Picture 5" descr="D:\KANISKA rrc photos '14,'15\DCIM\100OLYMP rrc '14,'15 photos\P214020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93" y="3553097"/>
            <a:ext cx="5103586" cy="2522312"/>
          </a:xfrm>
          <a:prstGeom prst="rect">
            <a:avLst/>
          </a:prstGeom>
          <a:noFill/>
          <a:ln>
            <a:noFill/>
          </a:ln>
        </p:spPr>
      </p:pic>
      <p:pic>
        <p:nvPicPr>
          <p:cNvPr id="7" name="Picture 6" descr="D:\KANISKA rrc photos '14,'15\DCIM\100OLYMP rrc '14,'15 photos\P214021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7474" y="3226525"/>
            <a:ext cx="5786846" cy="2950043"/>
          </a:xfrm>
          <a:prstGeom prst="rect">
            <a:avLst/>
          </a:prstGeom>
          <a:noFill/>
          <a:ln>
            <a:noFill/>
          </a:ln>
        </p:spPr>
      </p:pic>
      <p:sp>
        <p:nvSpPr>
          <p:cNvPr id="2" name="Rectangle 1"/>
          <p:cNvSpPr/>
          <p:nvPr/>
        </p:nvSpPr>
        <p:spPr>
          <a:xfrm>
            <a:off x="457926" y="3123503"/>
            <a:ext cx="4871720" cy="369332"/>
          </a:xfrm>
          <a:prstGeom prst="rect">
            <a:avLst/>
          </a:prstGeom>
        </p:spPr>
        <p:txBody>
          <a:bodyPr wrap="square">
            <a:spAutoFit/>
          </a:bodyPr>
          <a:lstStyle/>
          <a:p>
            <a:r>
              <a:rPr lang="en-US"/>
              <a:t>Dignitaries sitting on the dais</a:t>
            </a:r>
          </a:p>
        </p:txBody>
      </p:sp>
      <p:sp>
        <p:nvSpPr>
          <p:cNvPr id="3" name="Rectangle 2"/>
          <p:cNvSpPr/>
          <p:nvPr/>
        </p:nvSpPr>
        <p:spPr>
          <a:xfrm>
            <a:off x="226060" y="6176568"/>
            <a:ext cx="5219519" cy="685059"/>
          </a:xfrm>
          <a:prstGeom prst="rect">
            <a:avLst/>
          </a:prstGeom>
        </p:spPr>
        <p:txBody>
          <a:bodyPr wrap="square">
            <a:spAutoFit/>
          </a:bodyPr>
          <a:lstStyle/>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DR. JAYAKUMAR, Registrar spoke on the Theme of meeting</a:t>
            </a:r>
          </a:p>
        </p:txBody>
      </p:sp>
      <p:sp>
        <p:nvSpPr>
          <p:cNvPr id="8" name="Rectangle 7"/>
          <p:cNvSpPr/>
          <p:nvPr/>
        </p:nvSpPr>
        <p:spPr>
          <a:xfrm>
            <a:off x="7761571" y="6324749"/>
            <a:ext cx="2098651" cy="388696"/>
          </a:xfrm>
          <a:prstGeom prst="rect">
            <a:avLst/>
          </a:prstGeom>
        </p:spPr>
        <p:txBody>
          <a:bodyPr wrap="none">
            <a:spAutoFit/>
          </a:bodyPr>
          <a:lstStyle/>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View of the RRC POs</a:t>
            </a:r>
          </a:p>
        </p:txBody>
      </p:sp>
    </p:spTree>
    <p:extLst>
      <p:ext uri="{BB962C8B-B14F-4D97-AF65-F5344CB8AC3E}">
        <p14:creationId xmlns:p14="http://schemas.microsoft.com/office/powerpoint/2010/main" val="3044169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ANISKA rrc photos '14,'15\DCIM\100OLYMP rrc '14,'15 photos\P214021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633" y="142377"/>
            <a:ext cx="4373880" cy="2920863"/>
          </a:xfrm>
          <a:prstGeom prst="rect">
            <a:avLst/>
          </a:prstGeom>
          <a:noFill/>
          <a:ln>
            <a:noFill/>
          </a:ln>
        </p:spPr>
      </p:pic>
      <p:pic>
        <p:nvPicPr>
          <p:cNvPr id="5" name="Picture 4" descr="D:\KANISKA rrc photos '14,'15\DCIM\100OLYMP rrc '14,'15 photos\P214022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7850" y="272163"/>
            <a:ext cx="5434150" cy="2803668"/>
          </a:xfrm>
          <a:prstGeom prst="rect">
            <a:avLst/>
          </a:prstGeom>
          <a:noFill/>
          <a:ln>
            <a:noFill/>
          </a:ln>
        </p:spPr>
      </p:pic>
      <p:pic>
        <p:nvPicPr>
          <p:cNvPr id="6" name="Picture 5" descr="D:\KANISKA rrc photos '14,'15\DCIM\100OLYMP rrc '14,'15 photos\P214023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774" y="3539951"/>
            <a:ext cx="4396739" cy="2946989"/>
          </a:xfrm>
          <a:prstGeom prst="rect">
            <a:avLst/>
          </a:prstGeom>
          <a:noFill/>
          <a:ln>
            <a:noFill/>
          </a:ln>
        </p:spPr>
      </p:pic>
      <p:pic>
        <p:nvPicPr>
          <p:cNvPr id="7" name="Picture 6" descr="D:\KANISKA rrc photos '14,'15\DCIM\100OLYMP rrc '14,'15 photos\P215025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7850" y="3866522"/>
            <a:ext cx="4417423" cy="2293846"/>
          </a:xfrm>
          <a:prstGeom prst="rect">
            <a:avLst/>
          </a:prstGeom>
          <a:noFill/>
          <a:ln>
            <a:noFill/>
          </a:ln>
        </p:spPr>
      </p:pic>
      <p:sp>
        <p:nvSpPr>
          <p:cNvPr id="2" name="Rectangle 1"/>
          <p:cNvSpPr/>
          <p:nvPr/>
        </p:nvSpPr>
        <p:spPr>
          <a:xfrm>
            <a:off x="0" y="2946045"/>
            <a:ext cx="5852160" cy="685059"/>
          </a:xfrm>
          <a:prstGeom prst="rect">
            <a:avLst/>
          </a:prstGeom>
        </p:spPr>
        <p:txBody>
          <a:bodyPr wrap="square">
            <a:spAutoFit/>
          </a:bodyPr>
          <a:lstStyle/>
          <a:p>
            <a:pPr algn="ctr">
              <a:lnSpc>
                <a:spcPct val="107000"/>
              </a:lnSpc>
              <a:spcAft>
                <a:spcPts val="800"/>
              </a:spcAft>
            </a:pPr>
            <a:r>
              <a:rPr lang="en-US" b="1" dirty="0" err="1">
                <a:latin typeface="Calibri" panose="020F0502020204030204" pitchFamily="34" charset="0"/>
                <a:ea typeface="Calibri" panose="020F0502020204030204" pitchFamily="34" charset="0"/>
                <a:cs typeface="Times New Roman" panose="02020603050405020304" pitchFamily="18" charset="0"/>
              </a:rPr>
              <a:t>Dr.E.Sivakumar,M.S</a:t>
            </a:r>
            <a:r>
              <a:rPr lang="en-US" b="1" dirty="0">
                <a:latin typeface="Calibri" panose="020F0502020204030204" pitchFamily="34" charset="0"/>
                <a:ea typeface="Calibri" panose="020F0502020204030204" pitchFamily="34" charset="0"/>
                <a:cs typeface="Times New Roman" panose="02020603050405020304" pitchFamily="18" charset="0"/>
              </a:rPr>
              <a:t> (ENT</a:t>
            </a:r>
            <a:r>
              <a:rPr lang="en-US" dirty="0">
                <a:latin typeface="Calibri" panose="020F0502020204030204" pitchFamily="34" charset="0"/>
                <a:ea typeface="Calibri" panose="020F0502020204030204" pitchFamily="34" charset="0"/>
                <a:cs typeface="Times New Roman" panose="02020603050405020304" pitchFamily="18" charset="0"/>
              </a:rPr>
              <a:t>) spoke on HIV/AIDS/STI and sex and sexuality</a:t>
            </a:r>
          </a:p>
        </p:txBody>
      </p:sp>
      <p:sp>
        <p:nvSpPr>
          <p:cNvPr id="3" name="Rectangle 2"/>
          <p:cNvSpPr/>
          <p:nvPr/>
        </p:nvSpPr>
        <p:spPr>
          <a:xfrm>
            <a:off x="171258" y="6434772"/>
            <a:ext cx="5717912" cy="388696"/>
          </a:xfrm>
          <a:prstGeom prst="rect">
            <a:avLst/>
          </a:prstGeom>
        </p:spPr>
        <p:txBody>
          <a:bodyPr wrap="none">
            <a:spAutoFit/>
          </a:bodyPr>
          <a:lstStyle/>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Resource person address on HIV/AIDS impact in the society</a:t>
            </a:r>
          </a:p>
        </p:txBody>
      </p:sp>
      <p:sp>
        <p:nvSpPr>
          <p:cNvPr id="8" name="Rectangle 7"/>
          <p:cNvSpPr/>
          <p:nvPr/>
        </p:nvSpPr>
        <p:spPr>
          <a:xfrm>
            <a:off x="6173287" y="3075831"/>
            <a:ext cx="6096000" cy="685059"/>
          </a:xfrm>
          <a:prstGeom prst="rect">
            <a:avLst/>
          </a:prstGeom>
        </p:spPr>
        <p:txBody>
          <a:bodyPr>
            <a:spAutoFit/>
          </a:bodyPr>
          <a:lstStyle/>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Syndicate member (former) </a:t>
            </a:r>
            <a:r>
              <a:rPr lang="en-US" dirty="0" err="1">
                <a:latin typeface="Calibri" panose="020F0502020204030204" pitchFamily="34" charset="0"/>
                <a:ea typeface="Calibri" panose="020F0502020204030204" pitchFamily="34" charset="0"/>
                <a:cs typeface="Times New Roman" panose="02020603050405020304" pitchFamily="18" charset="0"/>
              </a:rPr>
              <a:t>Dr.Munavar</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jan</a:t>
            </a:r>
            <a:r>
              <a:rPr lang="en-US" dirty="0">
                <a:latin typeface="Calibri" panose="020F0502020204030204" pitchFamily="34" charset="0"/>
                <a:ea typeface="Calibri" panose="020F0502020204030204" pitchFamily="34" charset="0"/>
                <a:cs typeface="Times New Roman" panose="02020603050405020304" pitchFamily="18" charset="0"/>
              </a:rPr>
              <a:t> spoke awareness on RRC</a:t>
            </a:r>
          </a:p>
        </p:txBody>
      </p:sp>
      <p:sp>
        <p:nvSpPr>
          <p:cNvPr id="9" name="Rectangle 8"/>
          <p:cNvSpPr/>
          <p:nvPr/>
        </p:nvSpPr>
        <p:spPr>
          <a:xfrm>
            <a:off x="7008814" y="6370210"/>
            <a:ext cx="3915494" cy="388696"/>
          </a:xfrm>
          <a:prstGeom prst="rect">
            <a:avLst/>
          </a:prstGeom>
        </p:spPr>
        <p:txBody>
          <a:bodyPr wrap="none">
            <a:spAutoFit/>
          </a:bodyPr>
          <a:lstStyle/>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View of Student volunteers participated</a:t>
            </a:r>
          </a:p>
        </p:txBody>
      </p:sp>
    </p:spTree>
    <p:extLst>
      <p:ext uri="{BB962C8B-B14F-4D97-AF65-F5344CB8AC3E}">
        <p14:creationId xmlns:p14="http://schemas.microsoft.com/office/powerpoint/2010/main" val="4088856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ANISKA rrc photos '14,'15\DCIM\100OLYMP rrc '14,'15 photos\P215025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19" y="561703"/>
            <a:ext cx="9052561" cy="5084717"/>
          </a:xfrm>
          <a:prstGeom prst="rect">
            <a:avLst/>
          </a:prstGeom>
          <a:noFill/>
          <a:ln>
            <a:noFill/>
          </a:ln>
        </p:spPr>
      </p:pic>
      <p:sp>
        <p:nvSpPr>
          <p:cNvPr id="2" name="Rectangle 1"/>
          <p:cNvSpPr/>
          <p:nvPr/>
        </p:nvSpPr>
        <p:spPr>
          <a:xfrm>
            <a:off x="3125696" y="5863552"/>
            <a:ext cx="4006623" cy="388696"/>
          </a:xfrm>
          <a:prstGeom prst="rect">
            <a:avLst/>
          </a:prstGeom>
        </p:spPr>
        <p:txBody>
          <a:bodyPr wrap="square">
            <a:spAutoFit/>
          </a:bodyPr>
          <a:lstStyle/>
          <a:p>
            <a:pPr algn="ct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Invocation ‘ </a:t>
            </a:r>
            <a:r>
              <a:rPr lang="en-US" dirty="0" err="1">
                <a:latin typeface="Calibri" panose="020F0502020204030204" pitchFamily="34" charset="0"/>
                <a:ea typeface="Calibri" panose="020F0502020204030204" pitchFamily="34" charset="0"/>
                <a:cs typeface="Times New Roman" panose="02020603050405020304" pitchFamily="18" charset="0"/>
              </a:rPr>
              <a:t>Thamizhthai</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vazhthu</a:t>
            </a:r>
            <a:r>
              <a:rPr lang="en-US"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543269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16606" y="360823"/>
            <a:ext cx="5566011" cy="388696"/>
          </a:xfrm>
          <a:prstGeom prst="rect">
            <a:avLst/>
          </a:prstGeom>
        </p:spPr>
        <p:txBody>
          <a:bodyPr wrap="none">
            <a:spAutoFit/>
          </a:bodyPr>
          <a:lstStyle/>
          <a:p>
            <a:pPr algn="ct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RED RIBBON CLUB (RRC)  ACTIVITIES FOR THE 2012-2013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p:nvPr/>
        </p:nvPicPr>
        <p:blipFill>
          <a:blip r:embed="rId2"/>
          <a:stretch>
            <a:fillRect/>
          </a:stretch>
        </p:blipFill>
        <p:spPr>
          <a:xfrm>
            <a:off x="206829" y="749520"/>
            <a:ext cx="4116978" cy="3143212"/>
          </a:xfrm>
          <a:prstGeom prst="rect">
            <a:avLst/>
          </a:prstGeom>
        </p:spPr>
      </p:pic>
      <p:pic>
        <p:nvPicPr>
          <p:cNvPr id="7" name="Picture 6" descr="D:\bose photos\101OLYMP RRC'12, CAS, AYYA\PB010125 - Copy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1246" y="749519"/>
            <a:ext cx="5296988" cy="3143213"/>
          </a:xfrm>
          <a:prstGeom prst="rect">
            <a:avLst/>
          </a:prstGeom>
          <a:noFill/>
          <a:ln>
            <a:noFill/>
          </a:ln>
        </p:spPr>
      </p:pic>
      <p:pic>
        <p:nvPicPr>
          <p:cNvPr id="8" name="Picture 7" descr="D:\bose photos\101OLYMP RRC'12, CAS, AYYA\PB01014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780" y="4010297"/>
            <a:ext cx="4334691" cy="2847703"/>
          </a:xfrm>
          <a:prstGeom prst="rect">
            <a:avLst/>
          </a:prstGeom>
          <a:noFill/>
          <a:ln>
            <a:noFill/>
          </a:ln>
        </p:spPr>
      </p:pic>
      <p:sp>
        <p:nvSpPr>
          <p:cNvPr id="2" name="Rectangle 1"/>
          <p:cNvSpPr/>
          <p:nvPr/>
        </p:nvSpPr>
        <p:spPr>
          <a:xfrm>
            <a:off x="7566660" y="4010297"/>
            <a:ext cx="4431574" cy="685059"/>
          </a:xfrm>
          <a:prstGeom prst="rect">
            <a:avLst/>
          </a:prstGeom>
        </p:spPr>
        <p:txBody>
          <a:bodyPr wrap="square">
            <a:spAutoFit/>
          </a:bodyPr>
          <a:lstStyle/>
          <a:p>
            <a:pPr>
              <a:lnSpc>
                <a:spcPct val="107000"/>
              </a:lnSpc>
              <a:spcAft>
                <a:spcPts val="800"/>
              </a:spcAft>
            </a:pPr>
            <a:r>
              <a:rPr lang="en-US" b="1" dirty="0" err="1">
                <a:latin typeface="Calibri" panose="020F0502020204030204" pitchFamily="34" charset="0"/>
                <a:ea typeface="Calibri" panose="020F0502020204030204" pitchFamily="34" charset="0"/>
                <a:cs typeface="Times New Roman" panose="02020603050405020304" pitchFamily="18" charset="0"/>
              </a:rPr>
              <a:t>Prof.Dr.P.Gunasekaran,D.Sc</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Vice-chancellor spoke on the theme of meeting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599611" y="5852160"/>
            <a:ext cx="4433526" cy="685059"/>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View of resource persons and participants attended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4463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18011"/>
            <a:ext cx="10515600" cy="5758952"/>
          </a:xfrm>
        </p:spPr>
        <p:txBody>
          <a:bodyPr>
            <a:normAutofit fontScale="92500"/>
          </a:bodyPr>
          <a:lstStyle/>
          <a:p>
            <a:pPr marL="0" indent="0">
              <a:buNone/>
            </a:pPr>
            <a:r>
              <a:rPr lang="en-US" sz="2400" b="1" dirty="0">
                <a:solidFill>
                  <a:srgbClr val="FF0000"/>
                </a:solidFill>
              </a:rPr>
              <a:t>Vision</a:t>
            </a:r>
            <a:r>
              <a:rPr lang="en-US" sz="2400" b="1" dirty="0"/>
              <a:t> </a:t>
            </a:r>
            <a:endParaRPr lang="en-US" sz="2400" dirty="0"/>
          </a:p>
          <a:p>
            <a:pPr marL="0" indent="0">
              <a:buNone/>
            </a:pPr>
            <a:r>
              <a:rPr lang="en-US" sz="2400" dirty="0">
                <a:solidFill>
                  <a:schemeClr val="tx1">
                    <a:lumMod val="95000"/>
                  </a:schemeClr>
                </a:solidFill>
              </a:rPr>
              <a:t>To make HIV/AIDS free India by creating awareness about the spread and cause of HIV/AIDS among the student youth , non-student youth and public. </a:t>
            </a:r>
          </a:p>
          <a:p>
            <a:pPr marL="0" indent="0">
              <a:buNone/>
            </a:pPr>
            <a:r>
              <a:rPr lang="en-US" sz="2400" b="1" dirty="0">
                <a:solidFill>
                  <a:srgbClr val="FF0000"/>
                </a:solidFill>
              </a:rPr>
              <a:t>Objectives </a:t>
            </a:r>
            <a:endParaRPr lang="en-US" sz="2400" dirty="0">
              <a:solidFill>
                <a:srgbClr val="FF0000"/>
              </a:solidFill>
            </a:endParaRPr>
          </a:p>
          <a:p>
            <a:pPr marL="0" indent="0">
              <a:buNone/>
            </a:pPr>
            <a:r>
              <a:rPr lang="en-US" sz="2400" dirty="0">
                <a:solidFill>
                  <a:schemeClr val="tx1">
                    <a:lumMod val="95000"/>
                  </a:schemeClr>
                </a:solidFill>
              </a:rPr>
              <a:t>To reduce new HIV infection among youth by raising their risk perception through Life Skill Education and creating awareness on Sex, Sexuality and HIV/AIDS. </a:t>
            </a:r>
          </a:p>
          <a:p>
            <a:pPr marL="0" indent="0">
              <a:buNone/>
            </a:pPr>
            <a:r>
              <a:rPr lang="en-US" sz="2400" dirty="0">
                <a:solidFill>
                  <a:schemeClr val="tx1">
                    <a:lumMod val="95000"/>
                  </a:schemeClr>
                </a:solidFill>
              </a:rPr>
              <a:t>1. To induce among youth the spirit to help and support people living with HIV/AIDS (PLWHA) thereby reducing stigma and discrimination against people living with HIV/AIDS. </a:t>
            </a:r>
          </a:p>
          <a:p>
            <a:pPr marL="0" indent="0">
              <a:buNone/>
            </a:pPr>
            <a:r>
              <a:rPr lang="en-US" sz="2400" dirty="0">
                <a:solidFill>
                  <a:schemeClr val="tx1">
                    <a:lumMod val="95000"/>
                  </a:schemeClr>
                </a:solidFill>
              </a:rPr>
              <a:t>2. To motivate youth and build their capacity as peer educators and change agents by developing their skills on leadership, negotiation and team building. </a:t>
            </a:r>
          </a:p>
          <a:p>
            <a:pPr marL="0" indent="0">
              <a:buNone/>
            </a:pPr>
            <a:r>
              <a:rPr lang="en-US" sz="2400" dirty="0">
                <a:solidFill>
                  <a:schemeClr val="tx1">
                    <a:lumMod val="95000"/>
                  </a:schemeClr>
                </a:solidFill>
              </a:rPr>
              <a:t>3. To promote voluntary non- remunerated blood donation among youth </a:t>
            </a:r>
          </a:p>
        </p:txBody>
      </p:sp>
    </p:spTree>
    <p:extLst>
      <p:ext uri="{BB962C8B-B14F-4D97-AF65-F5344CB8AC3E}">
        <p14:creationId xmlns:p14="http://schemas.microsoft.com/office/powerpoint/2010/main" val="33036432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21429" y="251831"/>
            <a:ext cx="6096000" cy="685059"/>
          </a:xfrm>
          <a:prstGeom prst="rect">
            <a:avLst/>
          </a:prstGeom>
        </p:spPr>
        <p:txBody>
          <a:bodyPr>
            <a:spAutoFit/>
          </a:bodyPr>
          <a:lstStyle/>
          <a:p>
            <a:pPr>
              <a:lnSpc>
                <a:spcPct val="107000"/>
              </a:lnSpc>
              <a:spcAft>
                <a:spcPts val="800"/>
              </a:spcAft>
              <a:tabLst>
                <a:tab pos="2461260" algn="l"/>
              </a:tabLst>
            </a:pPr>
            <a:r>
              <a:rPr lang="en-US" b="1" dirty="0">
                <a:latin typeface="Calibri" panose="020F0502020204030204" pitchFamily="34" charset="0"/>
                <a:ea typeface="Calibri" panose="020F0502020204030204" pitchFamily="34" charset="0"/>
                <a:cs typeface="Times New Roman" panose="02020603050405020304" pitchFamily="18" charset="0"/>
              </a:rPr>
              <a:t>COMMEMORATION OF YOUTH CARNIVAL 2014 FOR RRC VOLUNTEERS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D:\bose photos\101OLYMP RRC'12, CAS, AYYA\PB0202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264" y="1442788"/>
            <a:ext cx="5505359" cy="3658914"/>
          </a:xfrm>
          <a:prstGeom prst="rect">
            <a:avLst/>
          </a:prstGeom>
          <a:noFill/>
          <a:ln>
            <a:noFill/>
          </a:ln>
        </p:spPr>
      </p:pic>
      <p:pic>
        <p:nvPicPr>
          <p:cNvPr id="7" name="Picture 6" descr="D:\bose photos\101OLYMP RRC'12, CAS, AYYA\PB02018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7623" y="1442788"/>
            <a:ext cx="5943600" cy="3658914"/>
          </a:xfrm>
          <a:prstGeom prst="rect">
            <a:avLst/>
          </a:prstGeom>
          <a:noFill/>
          <a:ln>
            <a:noFill/>
          </a:ln>
        </p:spPr>
      </p:pic>
      <p:sp>
        <p:nvSpPr>
          <p:cNvPr id="2" name="Rectangle 1"/>
          <p:cNvSpPr/>
          <p:nvPr/>
        </p:nvSpPr>
        <p:spPr>
          <a:xfrm>
            <a:off x="6971883" y="5150750"/>
            <a:ext cx="4035079" cy="369332"/>
          </a:xfrm>
          <a:prstGeom prst="rect">
            <a:avLst/>
          </a:prstGeom>
        </p:spPr>
        <p:txBody>
          <a:bodyPr wrap="none">
            <a:spAutoFit/>
          </a:bodyPr>
          <a:lstStyle/>
          <a:p>
            <a:r>
              <a:rPr lang="en-US" dirty="0" err="1"/>
              <a:t>Prof.Dr.Shafi</a:t>
            </a:r>
            <a:r>
              <a:rPr lang="en-US" dirty="0"/>
              <a:t> spoke on the meeting</a:t>
            </a:r>
          </a:p>
        </p:txBody>
      </p:sp>
      <p:sp>
        <p:nvSpPr>
          <p:cNvPr id="3" name="Rectangle 2"/>
          <p:cNvSpPr/>
          <p:nvPr/>
        </p:nvSpPr>
        <p:spPr>
          <a:xfrm>
            <a:off x="512264" y="5150750"/>
            <a:ext cx="4753224" cy="388696"/>
          </a:xfrm>
          <a:prstGeom prst="rect">
            <a:avLst/>
          </a:prstGeom>
        </p:spPr>
        <p:txBody>
          <a:bodyPr wrap="non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RRC Po </a:t>
            </a:r>
            <a:r>
              <a:rPr lang="en-US" dirty="0" err="1">
                <a:latin typeface="Calibri" panose="020F0502020204030204" pitchFamily="34" charset="0"/>
                <a:ea typeface="Calibri" panose="020F0502020204030204" pitchFamily="34" charset="0"/>
                <a:cs typeface="Times New Roman" panose="02020603050405020304" pitchFamily="18" charset="0"/>
              </a:rPr>
              <a:t>Thiru</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Gunasekaran</a:t>
            </a:r>
            <a:r>
              <a:rPr lang="en-US" dirty="0">
                <a:latin typeface="Calibri" panose="020F0502020204030204" pitchFamily="34" charset="0"/>
                <a:ea typeface="Calibri" panose="020F0502020204030204" pitchFamily="34" charset="0"/>
                <a:cs typeface="Times New Roman" panose="02020603050405020304" pitchFamily="18" charset="0"/>
              </a:rPr>
              <a:t> spoke on the meeting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8438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bose photos\101OLYMP RRC'12, CAS, AYYA\PB02020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5447211" cy="3197058"/>
          </a:xfrm>
          <a:prstGeom prst="rect">
            <a:avLst/>
          </a:prstGeom>
          <a:noFill/>
          <a:ln>
            <a:noFill/>
          </a:ln>
        </p:spPr>
      </p:pic>
      <p:pic>
        <p:nvPicPr>
          <p:cNvPr id="5" name="Picture 4" descr="D:\bose photos\101OLYMP RRC'12, CAS, AYYA\PB0202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780" y="97971"/>
            <a:ext cx="5633357" cy="3099087"/>
          </a:xfrm>
          <a:prstGeom prst="rect">
            <a:avLst/>
          </a:prstGeom>
          <a:noFill/>
          <a:ln>
            <a:noFill/>
          </a:ln>
        </p:spPr>
      </p:pic>
      <p:pic>
        <p:nvPicPr>
          <p:cNvPr id="6" name="Picture 5" descr="D:\bose photos\101OLYMP RRC'12, CAS, AYYA\PB02021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31474"/>
            <a:ext cx="5463540" cy="2541467"/>
          </a:xfrm>
          <a:prstGeom prst="rect">
            <a:avLst/>
          </a:prstGeom>
          <a:noFill/>
          <a:ln>
            <a:noFill/>
          </a:ln>
        </p:spPr>
      </p:pic>
      <p:pic>
        <p:nvPicPr>
          <p:cNvPr id="7" name="Picture 6" descr="D:\bose photos\101OLYMP RRC'12, CAS, AYYA\PB02023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6663" y="3631474"/>
            <a:ext cx="5917475" cy="2661329"/>
          </a:xfrm>
          <a:prstGeom prst="rect">
            <a:avLst/>
          </a:prstGeom>
          <a:noFill/>
          <a:ln>
            <a:noFill/>
          </a:ln>
        </p:spPr>
      </p:pic>
      <p:sp>
        <p:nvSpPr>
          <p:cNvPr id="2" name="Rectangle 1"/>
          <p:cNvSpPr/>
          <p:nvPr/>
        </p:nvSpPr>
        <p:spPr>
          <a:xfrm>
            <a:off x="-1" y="3197058"/>
            <a:ext cx="5546070" cy="388696"/>
          </a:xfrm>
          <a:prstGeom prst="rect">
            <a:avLst/>
          </a:prstGeom>
        </p:spPr>
        <p:txBody>
          <a:bodyPr wrap="non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District RRC Manager Mr. </a:t>
            </a:r>
            <a:r>
              <a:rPr lang="en-US" dirty="0" err="1">
                <a:latin typeface="Calibri" panose="020F0502020204030204" pitchFamily="34" charset="0"/>
                <a:ea typeface="Calibri" panose="020F0502020204030204" pitchFamily="34" charset="0"/>
                <a:cs typeface="Times New Roman" panose="02020603050405020304" pitchFamily="18" charset="0"/>
              </a:rPr>
              <a:t>Kathiravan</a:t>
            </a:r>
            <a:r>
              <a:rPr lang="en-US" dirty="0">
                <a:latin typeface="Calibri" panose="020F0502020204030204" pitchFamily="34" charset="0"/>
                <a:ea typeface="Calibri" panose="020F0502020204030204" pitchFamily="34" charset="0"/>
                <a:cs typeface="Times New Roman" panose="02020603050405020304" pitchFamily="18" charset="0"/>
              </a:rPr>
              <a:t> spoke on the Theme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240780" y="3193716"/>
            <a:ext cx="5671296" cy="388696"/>
          </a:xfrm>
          <a:prstGeom prst="rect">
            <a:avLst/>
          </a:prstGeom>
        </p:spPr>
        <p:txBody>
          <a:bodyPr wrap="non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View of Student volunteers curiously watching the address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 y="6172941"/>
            <a:ext cx="6096000" cy="685059"/>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Miss </a:t>
            </a:r>
            <a:r>
              <a:rPr lang="en-US" dirty="0" err="1">
                <a:latin typeface="Calibri" panose="020F0502020204030204" pitchFamily="34" charset="0"/>
                <a:ea typeface="Calibri" panose="020F0502020204030204" pitchFamily="34" charset="0"/>
                <a:cs typeface="Times New Roman" panose="02020603050405020304" pitchFamily="18" charset="0"/>
              </a:rPr>
              <a:t>Jayanthi</a:t>
            </a:r>
            <a:r>
              <a:rPr lang="en-US" dirty="0">
                <a:latin typeface="Calibri" panose="020F0502020204030204" pitchFamily="34" charset="0"/>
                <a:ea typeface="Calibri" panose="020F0502020204030204" pitchFamily="34" charset="0"/>
                <a:cs typeface="Times New Roman" panose="02020603050405020304" pitchFamily="18" charset="0"/>
              </a:rPr>
              <a:t>, student volunteer interacting with resource person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375858" y="6397305"/>
            <a:ext cx="5363199" cy="388696"/>
          </a:xfrm>
          <a:prstGeom prst="rect">
            <a:avLst/>
          </a:prstGeom>
        </p:spPr>
        <p:txBody>
          <a:bodyPr wrap="non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Group discussion with resource persons and volunteers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3117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34492" y="121202"/>
            <a:ext cx="6096000" cy="685059"/>
          </a:xfrm>
          <a:prstGeom prst="rect">
            <a:avLst/>
          </a:prstGeom>
        </p:spPr>
        <p:txBody>
          <a:bodyPr>
            <a:spAutoFit/>
          </a:bodyPr>
          <a:lstStyle/>
          <a:p>
            <a:pPr>
              <a:lnSpc>
                <a:spcPct val="107000"/>
              </a:lnSpc>
              <a:spcAft>
                <a:spcPts val="800"/>
              </a:spcAft>
              <a:tabLst>
                <a:tab pos="2512695" algn="l"/>
              </a:tabLst>
            </a:pPr>
            <a:r>
              <a:rPr lang="en-US" b="1">
                <a:latin typeface="Calibri" panose="020F0502020204030204" pitchFamily="34" charset="0"/>
                <a:ea typeface="Calibri" panose="020F0502020204030204" pitchFamily="34" charset="0"/>
                <a:cs typeface="Times New Roman" panose="02020603050405020304" pitchFamily="18" charset="0"/>
              </a:rPr>
              <a:t>PEER EDUCATOR TRAINING PROGRAMME FOR RRC VOLUNTEERS FOR THE YEAR 2014-‘15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D:\KANISKA rrc photos '14,'15\DCIM\100OLYMP rrc '14,'15 photos\P215026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512" y="806261"/>
            <a:ext cx="4556760" cy="2485579"/>
          </a:xfrm>
          <a:prstGeom prst="rect">
            <a:avLst/>
          </a:prstGeom>
          <a:noFill/>
          <a:ln>
            <a:noFill/>
          </a:ln>
        </p:spPr>
      </p:pic>
      <p:pic>
        <p:nvPicPr>
          <p:cNvPr id="6" name="Picture 5" descr="D:\KANISKA rrc photos '14,'15\DCIM\100OLYMP rrc '14,'15 photos\P215027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9543" y="938840"/>
            <a:ext cx="4572000" cy="2621734"/>
          </a:xfrm>
          <a:prstGeom prst="rect">
            <a:avLst/>
          </a:prstGeom>
          <a:noFill/>
          <a:ln>
            <a:noFill/>
          </a:ln>
        </p:spPr>
      </p:pic>
      <p:pic>
        <p:nvPicPr>
          <p:cNvPr id="7" name="Picture 6" descr="D:\KANISKA rrc photos '14,'15\DCIM\100OLYMP rrc '14,'15 photos\P215029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512" y="3918857"/>
            <a:ext cx="4900748" cy="2263450"/>
          </a:xfrm>
          <a:prstGeom prst="rect">
            <a:avLst/>
          </a:prstGeom>
          <a:noFill/>
          <a:ln>
            <a:noFill/>
          </a:ln>
        </p:spPr>
      </p:pic>
      <p:pic>
        <p:nvPicPr>
          <p:cNvPr id="8" name="Picture 7" descr="D:\KANISKA rrc photos '14,'15\DCIM\100OLYMP rrc '14,'15 photos\P215032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0405" y="4073661"/>
            <a:ext cx="3850276" cy="2108646"/>
          </a:xfrm>
          <a:prstGeom prst="rect">
            <a:avLst/>
          </a:prstGeom>
          <a:noFill/>
          <a:ln>
            <a:noFill/>
          </a:ln>
        </p:spPr>
      </p:pic>
      <p:sp>
        <p:nvSpPr>
          <p:cNvPr id="2" name="Rectangle 1"/>
          <p:cNvSpPr/>
          <p:nvPr/>
        </p:nvSpPr>
        <p:spPr>
          <a:xfrm>
            <a:off x="327660" y="3218044"/>
            <a:ext cx="6096000" cy="685059"/>
          </a:xfrm>
          <a:prstGeom prst="rect">
            <a:avLst/>
          </a:prstGeom>
        </p:spPr>
        <p:txBody>
          <a:bodyPr>
            <a:spAutoFit/>
          </a:bodyPr>
          <a:lstStyle/>
          <a:p>
            <a:pPr>
              <a:lnSpc>
                <a:spcPct val="107000"/>
              </a:lnSpc>
              <a:spcAft>
                <a:spcPts val="800"/>
              </a:spcAft>
            </a:pPr>
            <a:r>
              <a:rPr lang="en-US" dirty="0" err="1">
                <a:latin typeface="Calibri" panose="020F0502020204030204" pitchFamily="34" charset="0"/>
                <a:ea typeface="Calibri" panose="020F0502020204030204" pitchFamily="34" charset="0"/>
                <a:cs typeface="Times New Roman" panose="02020603050405020304" pitchFamily="18" charset="0"/>
              </a:rPr>
              <a:t>Dr.Ashokan</a:t>
            </a:r>
            <a:r>
              <a:rPr lang="en-US" dirty="0">
                <a:latin typeface="Calibri" panose="020F0502020204030204" pitchFamily="34" charset="0"/>
                <a:ea typeface="Calibri" panose="020F0502020204030204" pitchFamily="34" charset="0"/>
                <a:cs typeface="Times New Roman" panose="02020603050405020304" pitchFamily="18" charset="0"/>
              </a:rPr>
              <a:t>, controller of Examinations narrated about the meeting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844678" y="3560573"/>
            <a:ext cx="2708883"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View of student volunteers</a:t>
            </a:r>
            <a:endParaRPr lang="en-US" dirty="0"/>
          </a:p>
        </p:txBody>
      </p:sp>
      <p:sp>
        <p:nvSpPr>
          <p:cNvPr id="9" name="Rectangle 8"/>
          <p:cNvSpPr/>
          <p:nvPr/>
        </p:nvSpPr>
        <p:spPr>
          <a:xfrm>
            <a:off x="404405" y="6183316"/>
            <a:ext cx="6096000" cy="646331"/>
          </a:xfrm>
          <a:prstGeom prst="rect">
            <a:avLst/>
          </a:prstGeom>
        </p:spPr>
        <p:txBody>
          <a:bodyPr>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District RRC Manager </a:t>
            </a:r>
            <a:r>
              <a:rPr lang="en-US" dirty="0" err="1">
                <a:latin typeface="Calibri" panose="020F0502020204030204" pitchFamily="34" charset="0"/>
                <a:ea typeface="Calibri" panose="020F0502020204030204" pitchFamily="34" charset="0"/>
                <a:cs typeface="Times New Roman" panose="02020603050405020304" pitchFamily="18" charset="0"/>
              </a:rPr>
              <a:t>Mr.Rajendran</a:t>
            </a:r>
            <a:r>
              <a:rPr lang="en-US" dirty="0">
                <a:latin typeface="Calibri" panose="020F0502020204030204" pitchFamily="34" charset="0"/>
                <a:ea typeface="Calibri" panose="020F0502020204030204" pitchFamily="34" charset="0"/>
                <a:cs typeface="Times New Roman" panose="02020603050405020304" pitchFamily="18" charset="0"/>
              </a:rPr>
              <a:t> took the training </a:t>
            </a:r>
            <a:r>
              <a:rPr lang="en-US" dirty="0" err="1">
                <a:latin typeface="Calibri" panose="020F0502020204030204" pitchFamily="34" charset="0"/>
                <a:ea typeface="Calibri" panose="020F0502020204030204" pitchFamily="34" charset="0"/>
                <a:cs typeface="Times New Roman" panose="02020603050405020304" pitchFamily="18" charset="0"/>
              </a:rPr>
              <a:t>programme</a:t>
            </a:r>
            <a:endParaRPr lang="en-US" dirty="0"/>
          </a:p>
        </p:txBody>
      </p:sp>
      <p:sp>
        <p:nvSpPr>
          <p:cNvPr id="10" name="Rectangle 9"/>
          <p:cNvSpPr/>
          <p:nvPr/>
        </p:nvSpPr>
        <p:spPr>
          <a:xfrm>
            <a:off x="6637565" y="6326063"/>
            <a:ext cx="3142014"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Response of student volunteers</a:t>
            </a:r>
            <a:endParaRPr lang="en-US" dirty="0"/>
          </a:p>
        </p:txBody>
      </p:sp>
    </p:spTree>
    <p:extLst>
      <p:ext uri="{BB962C8B-B14F-4D97-AF65-F5344CB8AC3E}">
        <p14:creationId xmlns:p14="http://schemas.microsoft.com/office/powerpoint/2010/main" val="23209396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9650" y="217132"/>
            <a:ext cx="7161191" cy="470000"/>
          </a:xfrm>
          <a:prstGeom prst="rect">
            <a:avLst/>
          </a:prstGeom>
        </p:spPr>
        <p:txBody>
          <a:bodyPr wrap="none">
            <a:spAutoFit/>
          </a:bodyPr>
          <a:lstStyle/>
          <a:p>
            <a:pPr>
              <a:lnSpc>
                <a:spcPct val="107000"/>
              </a:lnSpc>
              <a:spcAft>
                <a:spcPts val="800"/>
              </a:spcAft>
              <a:tabLst>
                <a:tab pos="219964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RED RIBBON CLUB ACTIVITIES (RRC) FOR THE 2015-2016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389016" y="944163"/>
            <a:ext cx="8238309" cy="388696"/>
          </a:xfrm>
          <a:prstGeom prst="rect">
            <a:avLst/>
          </a:prstGeom>
        </p:spPr>
        <p:txBody>
          <a:bodyPr wrap="square">
            <a:spAutoFit/>
          </a:bodyPr>
          <a:lstStyle/>
          <a:p>
            <a:pPr marL="342900" marR="0" lvl="0" indent="-342900">
              <a:lnSpc>
                <a:spcPct val="107000"/>
              </a:lnSpc>
              <a:spcBef>
                <a:spcPts val="0"/>
              </a:spcBef>
              <a:spcAft>
                <a:spcPts val="800"/>
              </a:spcAft>
              <a:buFont typeface="+mj-lt"/>
              <a:buAutoNum type="arabicParenR"/>
              <a:tabLst>
                <a:tab pos="2199640" algn="l"/>
              </a:tabLst>
            </a:pPr>
            <a:r>
              <a:rPr lang="en-US" b="1" dirty="0">
                <a:latin typeface="Calibri" panose="020F0502020204030204" pitchFamily="34" charset="0"/>
                <a:ea typeface="Calibri" panose="020F0502020204030204" pitchFamily="34" charset="0"/>
                <a:cs typeface="Times New Roman" panose="02020603050405020304" pitchFamily="18" charset="0"/>
              </a:rPr>
              <a:t>RRC </a:t>
            </a:r>
            <a:r>
              <a:rPr lang="en-US" b="1" dirty="0" err="1">
                <a:latin typeface="Calibri" panose="020F0502020204030204" pitchFamily="34" charset="0"/>
                <a:ea typeface="Calibri" panose="020F0502020204030204" pitchFamily="34" charset="0"/>
                <a:cs typeface="Times New Roman" panose="02020603050405020304" pitchFamily="18" charset="0"/>
              </a:rPr>
              <a:t>Programme</a:t>
            </a:r>
            <a:r>
              <a:rPr lang="en-US" b="1" dirty="0">
                <a:latin typeface="Calibri" panose="020F0502020204030204" pitchFamily="34" charset="0"/>
                <a:ea typeface="Calibri" panose="020F0502020204030204" pitchFamily="34" charset="0"/>
                <a:cs typeface="Times New Roman" panose="02020603050405020304" pitchFamily="18" charset="0"/>
              </a:rPr>
              <a:t> Officers and Volunteers training </a:t>
            </a:r>
            <a:r>
              <a:rPr lang="en-US" b="1" dirty="0" err="1">
                <a:latin typeface="Calibri" panose="020F0502020204030204" pitchFamily="34" charset="0"/>
                <a:ea typeface="Calibri" panose="020F0502020204030204" pitchFamily="34" charset="0"/>
                <a:cs typeface="Times New Roman" panose="02020603050405020304" pitchFamily="18" charset="0"/>
              </a:rPr>
              <a:t>programme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D:\KANISKA rrc photos '14,'15\DCIM\100OLYMP rrc '14,'15 photos\P313056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573" y="1436916"/>
            <a:ext cx="5636621" cy="3905794"/>
          </a:xfrm>
          <a:prstGeom prst="rect">
            <a:avLst/>
          </a:prstGeom>
          <a:noFill/>
          <a:ln>
            <a:noFill/>
          </a:ln>
        </p:spPr>
      </p:pic>
      <p:pic>
        <p:nvPicPr>
          <p:cNvPr id="8" name="Picture 7" descr="D:\KANISKA rrc photos '14,'15\DCIM\100OLYMP rrc '14,'15 photos\P313056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862" y="2952206"/>
            <a:ext cx="5645331" cy="3802606"/>
          </a:xfrm>
          <a:prstGeom prst="rect">
            <a:avLst/>
          </a:prstGeom>
          <a:noFill/>
          <a:ln>
            <a:noFill/>
          </a:ln>
        </p:spPr>
      </p:pic>
    </p:spTree>
    <p:extLst>
      <p:ext uri="{BB962C8B-B14F-4D97-AF65-F5344CB8AC3E}">
        <p14:creationId xmlns:p14="http://schemas.microsoft.com/office/powerpoint/2010/main" val="14609191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ANISKA rrc photos '14,'15\DCIM\100OLYMP rrc '14,'15 photos\P313054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4754" y="3696789"/>
            <a:ext cx="4981302" cy="3012306"/>
          </a:xfrm>
          <a:prstGeom prst="rect">
            <a:avLst/>
          </a:prstGeom>
          <a:noFill/>
          <a:ln>
            <a:noFill/>
          </a:ln>
        </p:spPr>
      </p:pic>
      <p:pic>
        <p:nvPicPr>
          <p:cNvPr id="5" name="Picture 4" descr="D:\KANISKA rrc photos '14,'15\DCIM\100OLYMP rrc '14,'15 photos\P313058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3" y="194628"/>
            <a:ext cx="5654661" cy="3384596"/>
          </a:xfrm>
          <a:prstGeom prst="rect">
            <a:avLst/>
          </a:prstGeom>
          <a:noFill/>
          <a:ln>
            <a:noFill/>
          </a:ln>
        </p:spPr>
      </p:pic>
      <p:pic>
        <p:nvPicPr>
          <p:cNvPr id="6" name="Picture 5" descr="D:\KANISKA rrc photos '14,'15\DCIM\100OLYMP rrc '14,'15 photos\P313058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3233" y="194629"/>
            <a:ext cx="5712823" cy="3384596"/>
          </a:xfrm>
          <a:prstGeom prst="rect">
            <a:avLst/>
          </a:prstGeom>
          <a:noFill/>
          <a:ln>
            <a:noFill/>
          </a:ln>
        </p:spPr>
      </p:pic>
      <p:pic>
        <p:nvPicPr>
          <p:cNvPr id="7" name="Picture 6" descr="D:\KANISKA rrc photos '14,'15\DCIM\100OLYMP rrc '14,'15 photos\P313059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634" y="3696789"/>
            <a:ext cx="5434770" cy="3012306"/>
          </a:xfrm>
          <a:prstGeom prst="rect">
            <a:avLst/>
          </a:prstGeom>
          <a:noFill/>
          <a:ln>
            <a:noFill/>
          </a:ln>
        </p:spPr>
      </p:pic>
    </p:spTree>
    <p:extLst>
      <p:ext uri="{BB962C8B-B14F-4D97-AF65-F5344CB8AC3E}">
        <p14:creationId xmlns:p14="http://schemas.microsoft.com/office/powerpoint/2010/main" val="14307686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ANISKA rrc photos '14,'15\DCIM\100OLYMP rrc '14,'15 photos\P313059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498" y="222069"/>
            <a:ext cx="4504509" cy="3293156"/>
          </a:xfrm>
          <a:prstGeom prst="rect">
            <a:avLst/>
          </a:prstGeom>
          <a:noFill/>
          <a:ln>
            <a:noFill/>
          </a:ln>
        </p:spPr>
      </p:pic>
      <p:pic>
        <p:nvPicPr>
          <p:cNvPr id="5" name="Picture 4" descr="D:\KANISKA rrc photos '14,'15\DCIM\100OLYMP rrc '14,'15 photos\P313059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4148" y="222069"/>
            <a:ext cx="4835435" cy="3293156"/>
          </a:xfrm>
          <a:prstGeom prst="rect">
            <a:avLst/>
          </a:prstGeom>
          <a:noFill/>
          <a:ln>
            <a:noFill/>
          </a:ln>
        </p:spPr>
      </p:pic>
      <p:sp>
        <p:nvSpPr>
          <p:cNvPr id="7" name="Rectangle 6"/>
          <p:cNvSpPr/>
          <p:nvPr/>
        </p:nvSpPr>
        <p:spPr>
          <a:xfrm>
            <a:off x="860409" y="3606666"/>
            <a:ext cx="5506957" cy="388696"/>
          </a:xfrm>
          <a:prstGeom prst="rect">
            <a:avLst/>
          </a:prstGeom>
        </p:spPr>
        <p:txBody>
          <a:bodyPr wrap="none">
            <a:spAutoFit/>
          </a:bodyPr>
          <a:lstStyle/>
          <a:p>
            <a:pPr marR="0" lvl="0">
              <a:lnSpc>
                <a:spcPct val="107000"/>
              </a:lnSpc>
              <a:spcBef>
                <a:spcPts val="0"/>
              </a:spcBef>
              <a:spcAft>
                <a:spcPts val="800"/>
              </a:spcAft>
              <a:tabLst>
                <a:tab pos="2520950" algn="l"/>
              </a:tabLst>
            </a:pPr>
            <a:r>
              <a:rPr lang="en-US" b="1" dirty="0" smtClean="0">
                <a:latin typeface="Calibri" panose="020F0502020204030204" pitchFamily="34" charset="0"/>
                <a:ea typeface="Calibri" panose="020F0502020204030204" pitchFamily="34" charset="0"/>
                <a:cs typeface="Times New Roman" panose="02020603050405020304" pitchFamily="18" charset="0"/>
              </a:rPr>
              <a:t>2) Peer </a:t>
            </a:r>
            <a:r>
              <a:rPr lang="en-US" b="1" dirty="0">
                <a:latin typeface="Calibri" panose="020F0502020204030204" pitchFamily="34" charset="0"/>
                <a:ea typeface="Calibri" panose="020F0502020204030204" pitchFamily="34" charset="0"/>
                <a:cs typeface="Times New Roman" panose="02020603050405020304" pitchFamily="18" charset="0"/>
              </a:rPr>
              <a:t>Educator training </a:t>
            </a:r>
            <a:r>
              <a:rPr lang="en-US" b="1" dirty="0" err="1">
                <a:latin typeface="Calibri" panose="020F0502020204030204" pitchFamily="34" charset="0"/>
                <a:ea typeface="Calibri" panose="020F0502020204030204" pitchFamily="34" charset="0"/>
                <a:cs typeface="Times New Roman" panose="02020603050405020304" pitchFamily="18" charset="0"/>
              </a:rPr>
              <a:t>programme</a:t>
            </a:r>
            <a:r>
              <a:rPr lang="en-US" b="1" dirty="0">
                <a:latin typeface="Calibri" panose="020F0502020204030204" pitchFamily="34" charset="0"/>
                <a:ea typeface="Calibri" panose="020F0502020204030204" pitchFamily="34" charset="0"/>
                <a:cs typeface="Times New Roman" panose="02020603050405020304" pitchFamily="18" charset="0"/>
              </a:rPr>
              <a:t> for RRC Volunteers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D:\KANISKA rrc photos '14,'15\DCIM\100OLYMP rrc '14,'15 photos\P313061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409" y="4271554"/>
            <a:ext cx="3528711" cy="2444069"/>
          </a:xfrm>
          <a:prstGeom prst="rect">
            <a:avLst/>
          </a:prstGeom>
          <a:noFill/>
          <a:ln>
            <a:noFill/>
          </a:ln>
        </p:spPr>
      </p:pic>
      <p:pic>
        <p:nvPicPr>
          <p:cNvPr id="9" name="Picture 8" descr="D:\KANISKA rrc photos '14,'15\DCIM\100OLYMP rrc '14,'15 photos\P313062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2320" y="3606667"/>
            <a:ext cx="4794068" cy="2519814"/>
          </a:xfrm>
          <a:prstGeom prst="rect">
            <a:avLst/>
          </a:prstGeom>
          <a:noFill/>
          <a:ln>
            <a:noFill/>
          </a:ln>
        </p:spPr>
      </p:pic>
      <p:sp>
        <p:nvSpPr>
          <p:cNvPr id="2" name="Rectangle 1"/>
          <p:cNvSpPr/>
          <p:nvPr/>
        </p:nvSpPr>
        <p:spPr>
          <a:xfrm>
            <a:off x="6999842" y="6326927"/>
            <a:ext cx="3269741" cy="388696"/>
          </a:xfrm>
          <a:prstGeom prst="rect">
            <a:avLst/>
          </a:prstGeom>
        </p:spPr>
        <p:txBody>
          <a:bodyPr wrap="non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Interaction of student volunteers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61288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ANISKA rrc photos '14,'15\DCIM\100OLYMP rrc '14,'15 photos\P313063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944" y="116250"/>
            <a:ext cx="5839096" cy="3580539"/>
          </a:xfrm>
          <a:prstGeom prst="rect">
            <a:avLst/>
          </a:prstGeom>
          <a:noFill/>
          <a:ln>
            <a:noFill/>
          </a:ln>
        </p:spPr>
      </p:pic>
      <p:pic>
        <p:nvPicPr>
          <p:cNvPr id="6" name="Picture 5" descr="D:\KANISKA rrc photos '14,'15\DCIM\100OLYMP rrc '14,'15 photos\P313064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7365" y="116250"/>
            <a:ext cx="5932715" cy="3580539"/>
          </a:xfrm>
          <a:prstGeom prst="rect">
            <a:avLst/>
          </a:prstGeom>
          <a:noFill/>
          <a:ln>
            <a:noFill/>
          </a:ln>
        </p:spPr>
      </p:pic>
      <p:pic>
        <p:nvPicPr>
          <p:cNvPr id="7" name="Picture 6" descr="D:\KANISKA rrc photos '14,'15\DCIM\100OLYMP rrc '14,'15 photos\P313066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944" y="3879668"/>
            <a:ext cx="4764676" cy="2034541"/>
          </a:xfrm>
          <a:prstGeom prst="rect">
            <a:avLst/>
          </a:prstGeom>
          <a:noFill/>
          <a:ln>
            <a:noFill/>
          </a:ln>
        </p:spPr>
      </p:pic>
      <p:pic>
        <p:nvPicPr>
          <p:cNvPr id="8" name="Picture 7" descr="D:\KANISKA rrc photos '14,'15\DCIM\100OLYMP rrc '14,'15 photos\P313068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7364" y="3696788"/>
            <a:ext cx="5932715" cy="3161211"/>
          </a:xfrm>
          <a:prstGeom prst="rect">
            <a:avLst/>
          </a:prstGeom>
          <a:noFill/>
          <a:ln>
            <a:noFill/>
          </a:ln>
        </p:spPr>
      </p:pic>
      <p:sp>
        <p:nvSpPr>
          <p:cNvPr id="2" name="Rectangle 1"/>
          <p:cNvSpPr/>
          <p:nvPr/>
        </p:nvSpPr>
        <p:spPr>
          <a:xfrm>
            <a:off x="195944" y="6090555"/>
            <a:ext cx="6096000" cy="685059"/>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Brain storming session made by RRC </a:t>
            </a:r>
            <a:r>
              <a:rPr lang="en-US" dirty="0" err="1">
                <a:latin typeface="Calibri" panose="020F0502020204030204" pitchFamily="34" charset="0"/>
                <a:ea typeface="Calibri" panose="020F0502020204030204" pitchFamily="34" charset="0"/>
                <a:cs typeface="Times New Roman" panose="02020603050405020304" pitchFamily="18" charset="0"/>
              </a:rPr>
              <a:t>Programme</a:t>
            </a:r>
            <a:r>
              <a:rPr lang="en-US" dirty="0">
                <a:latin typeface="Calibri" panose="020F0502020204030204" pitchFamily="34" charset="0"/>
                <a:ea typeface="Calibri" panose="020F0502020204030204" pitchFamily="34" charset="0"/>
                <a:cs typeface="Times New Roman" panose="02020603050405020304" pitchFamily="18" charset="0"/>
              </a:rPr>
              <a:t> Coordinator </a:t>
            </a:r>
            <a:r>
              <a:rPr lang="en-US" dirty="0" err="1">
                <a:latin typeface="Calibri" panose="020F0502020204030204" pitchFamily="34" charset="0"/>
                <a:ea typeface="Calibri" panose="020F0502020204030204" pitchFamily="34" charset="0"/>
                <a:cs typeface="Times New Roman" panose="02020603050405020304" pitchFamily="18" charset="0"/>
              </a:rPr>
              <a:t>Dr.K.Sivachandrabose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3911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ANISKA rrc photos '14,'15\DCIM\100OLYMP rrc '14,'15 photos\P31307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65" y="556367"/>
            <a:ext cx="5997694" cy="5014439"/>
          </a:xfrm>
          <a:prstGeom prst="rect">
            <a:avLst/>
          </a:prstGeom>
          <a:noFill/>
          <a:ln>
            <a:noFill/>
          </a:ln>
        </p:spPr>
      </p:pic>
      <p:pic>
        <p:nvPicPr>
          <p:cNvPr id="5" name="Picture 4"/>
          <p:cNvPicPr/>
          <p:nvPr/>
        </p:nvPicPr>
        <p:blipFill>
          <a:blip r:embed="rId3"/>
          <a:stretch>
            <a:fillRect/>
          </a:stretch>
        </p:blipFill>
        <p:spPr>
          <a:xfrm rot="5400000">
            <a:off x="6024331" y="955945"/>
            <a:ext cx="6268949" cy="5038774"/>
          </a:xfrm>
          <a:prstGeom prst="rect">
            <a:avLst/>
          </a:prstGeom>
        </p:spPr>
      </p:pic>
    </p:spTree>
    <p:extLst>
      <p:ext uri="{BB962C8B-B14F-4D97-AF65-F5344CB8AC3E}">
        <p14:creationId xmlns:p14="http://schemas.microsoft.com/office/powerpoint/2010/main" val="3737596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2148" y="574766"/>
            <a:ext cx="10491651" cy="5602197"/>
          </a:xfrm>
        </p:spPr>
        <p:txBody>
          <a:bodyPr>
            <a:normAutofit fontScale="77500" lnSpcReduction="20000"/>
          </a:bodyPr>
          <a:lstStyle/>
          <a:p>
            <a:pPr marL="0" indent="0">
              <a:buNone/>
            </a:pPr>
            <a:r>
              <a:rPr lang="en-US" b="1" dirty="0">
                <a:solidFill>
                  <a:srgbClr val="FF0000"/>
                </a:solidFill>
              </a:rPr>
              <a:t>RC regular activities being carried out at the college level </a:t>
            </a:r>
            <a:endParaRPr lang="en-US" dirty="0">
              <a:solidFill>
                <a:srgbClr val="FF0000"/>
              </a:solidFill>
            </a:endParaRPr>
          </a:p>
          <a:p>
            <a:pPr>
              <a:buFont typeface="Wingdings" panose="05000000000000000000" pitchFamily="2" charset="2"/>
              <a:buChar char="Ø"/>
            </a:pPr>
            <a:r>
              <a:rPr lang="en-US" dirty="0" smtClean="0"/>
              <a:t> </a:t>
            </a:r>
            <a:r>
              <a:rPr lang="en-US" dirty="0">
                <a:solidFill>
                  <a:schemeClr val="tx1">
                    <a:lumMod val="95000"/>
                  </a:schemeClr>
                </a:solidFill>
              </a:rPr>
              <a:t>Imparting 6 to 10 hour sessions on the curriculum “ Celebrating Life” </a:t>
            </a:r>
          </a:p>
          <a:p>
            <a:pPr>
              <a:buFont typeface="Wingdings" panose="05000000000000000000" pitchFamily="2" charset="2"/>
              <a:buChar char="Ø"/>
            </a:pPr>
            <a:r>
              <a:rPr lang="en-US" dirty="0" smtClean="0">
                <a:solidFill>
                  <a:schemeClr val="tx1">
                    <a:lumMod val="95000"/>
                  </a:schemeClr>
                </a:solidFill>
              </a:rPr>
              <a:t> </a:t>
            </a:r>
            <a:r>
              <a:rPr lang="en-US" dirty="0">
                <a:solidFill>
                  <a:schemeClr val="tx1">
                    <a:lumMod val="95000"/>
                  </a:schemeClr>
                </a:solidFill>
              </a:rPr>
              <a:t>Peer education and leadership training </a:t>
            </a:r>
          </a:p>
          <a:p>
            <a:pPr>
              <a:buFont typeface="Wingdings" panose="05000000000000000000" pitchFamily="2" charset="2"/>
              <a:buChar char="Ø"/>
            </a:pPr>
            <a:r>
              <a:rPr lang="en-US" dirty="0" smtClean="0">
                <a:solidFill>
                  <a:schemeClr val="tx1">
                    <a:lumMod val="95000"/>
                  </a:schemeClr>
                </a:solidFill>
              </a:rPr>
              <a:t> Competitions </a:t>
            </a:r>
            <a:r>
              <a:rPr lang="en-US" dirty="0">
                <a:solidFill>
                  <a:schemeClr val="tx1">
                    <a:lumMod val="95000"/>
                  </a:schemeClr>
                </a:solidFill>
              </a:rPr>
              <a:t>(Debates, Quiz, Drawing and Painting) </a:t>
            </a:r>
          </a:p>
          <a:p>
            <a:pPr>
              <a:buFont typeface="Wingdings" panose="05000000000000000000" pitchFamily="2" charset="2"/>
              <a:buChar char="Ø"/>
            </a:pPr>
            <a:r>
              <a:rPr lang="en-US" dirty="0" smtClean="0">
                <a:solidFill>
                  <a:schemeClr val="tx1">
                    <a:lumMod val="95000"/>
                  </a:schemeClr>
                </a:solidFill>
              </a:rPr>
              <a:t> Interactions </a:t>
            </a:r>
            <a:r>
              <a:rPr lang="en-US" dirty="0">
                <a:solidFill>
                  <a:schemeClr val="tx1">
                    <a:lumMod val="95000"/>
                  </a:schemeClr>
                </a:solidFill>
              </a:rPr>
              <a:t>with positive people </a:t>
            </a:r>
          </a:p>
          <a:p>
            <a:pPr>
              <a:buFont typeface="Wingdings" panose="05000000000000000000" pitchFamily="2" charset="2"/>
              <a:buChar char="Ø"/>
            </a:pPr>
            <a:r>
              <a:rPr lang="en-US" dirty="0" smtClean="0">
                <a:solidFill>
                  <a:schemeClr val="tx1">
                    <a:lumMod val="95000"/>
                  </a:schemeClr>
                </a:solidFill>
              </a:rPr>
              <a:t> </a:t>
            </a:r>
            <a:r>
              <a:rPr lang="en-US" dirty="0">
                <a:solidFill>
                  <a:schemeClr val="tx1">
                    <a:lumMod val="95000"/>
                  </a:schemeClr>
                </a:solidFill>
              </a:rPr>
              <a:t>Interaction with ICTC, ART, Blood Bank Medical Officers and Counselors and Transgender </a:t>
            </a:r>
          </a:p>
          <a:p>
            <a:pPr>
              <a:buFont typeface="Wingdings" panose="05000000000000000000" pitchFamily="2" charset="2"/>
              <a:buChar char="Ø"/>
            </a:pPr>
            <a:r>
              <a:rPr lang="en-US" dirty="0" smtClean="0">
                <a:solidFill>
                  <a:schemeClr val="tx1">
                    <a:lumMod val="95000"/>
                  </a:schemeClr>
                </a:solidFill>
              </a:rPr>
              <a:t> </a:t>
            </a:r>
            <a:r>
              <a:rPr lang="en-US" dirty="0">
                <a:solidFill>
                  <a:schemeClr val="tx1">
                    <a:lumMod val="95000"/>
                  </a:schemeClr>
                </a:solidFill>
              </a:rPr>
              <a:t>Peer leaders conventions </a:t>
            </a:r>
          </a:p>
          <a:p>
            <a:pPr>
              <a:buFont typeface="Wingdings" panose="05000000000000000000" pitchFamily="2" charset="2"/>
              <a:buChar char="Ø"/>
            </a:pPr>
            <a:r>
              <a:rPr lang="en-US" dirty="0" smtClean="0">
                <a:solidFill>
                  <a:schemeClr val="tx1">
                    <a:lumMod val="95000"/>
                  </a:schemeClr>
                </a:solidFill>
              </a:rPr>
              <a:t> </a:t>
            </a:r>
            <a:r>
              <a:rPr lang="en-US" dirty="0">
                <a:solidFill>
                  <a:schemeClr val="tx1">
                    <a:lumMod val="95000"/>
                  </a:schemeClr>
                </a:solidFill>
              </a:rPr>
              <a:t>Awareness campaigns ( rallies, out reach activities) and exposure visit </a:t>
            </a:r>
          </a:p>
          <a:p>
            <a:pPr marL="0" indent="0">
              <a:buNone/>
            </a:pPr>
            <a:r>
              <a:rPr lang="en-US" dirty="0"/>
              <a:t> </a:t>
            </a:r>
          </a:p>
          <a:p>
            <a:pPr marL="0" indent="0">
              <a:buNone/>
            </a:pPr>
            <a:r>
              <a:rPr lang="en-US" b="1" dirty="0">
                <a:solidFill>
                  <a:srgbClr val="FF0000"/>
                </a:solidFill>
              </a:rPr>
              <a:t>Mandatory program </a:t>
            </a:r>
            <a:endParaRPr lang="en-US" dirty="0">
              <a:solidFill>
                <a:srgbClr val="FF0000"/>
              </a:solidFill>
            </a:endParaRPr>
          </a:p>
          <a:p>
            <a:pPr marL="0" indent="0">
              <a:buNone/>
            </a:pPr>
            <a:r>
              <a:rPr lang="en-US" dirty="0" smtClean="0"/>
              <a:t> </a:t>
            </a:r>
            <a:r>
              <a:rPr lang="en-US" dirty="0" smtClean="0">
                <a:solidFill>
                  <a:schemeClr val="tx1">
                    <a:lumMod val="95000"/>
                  </a:schemeClr>
                </a:solidFill>
              </a:rPr>
              <a:t>Blood </a:t>
            </a:r>
            <a:r>
              <a:rPr lang="en-US" dirty="0">
                <a:solidFill>
                  <a:schemeClr val="tx1">
                    <a:lumMod val="95000"/>
                  </a:schemeClr>
                </a:solidFill>
              </a:rPr>
              <a:t>Donation camp – being donated to the govt. and approved hospitals and also needy people </a:t>
            </a:r>
          </a:p>
          <a:p>
            <a:pPr marL="0" indent="0">
              <a:buNone/>
            </a:pPr>
            <a:r>
              <a:rPr lang="en-US" b="1" dirty="0">
                <a:solidFill>
                  <a:srgbClr val="FF0000"/>
                </a:solidFill>
              </a:rPr>
              <a:t>Regular RRC activities being carried out at the University level </a:t>
            </a:r>
            <a:endParaRPr lang="en-US" dirty="0">
              <a:solidFill>
                <a:srgbClr val="FF0000"/>
              </a:solidFill>
            </a:endParaRPr>
          </a:p>
          <a:p>
            <a:pPr>
              <a:buFont typeface="Wingdings" panose="05000000000000000000" pitchFamily="2" charset="2"/>
              <a:buChar char="Ø"/>
            </a:pPr>
            <a:r>
              <a:rPr lang="en-US" dirty="0" smtClean="0">
                <a:solidFill>
                  <a:schemeClr val="tx1">
                    <a:lumMod val="95000"/>
                  </a:schemeClr>
                </a:solidFill>
              </a:rPr>
              <a:t> </a:t>
            </a:r>
            <a:r>
              <a:rPr lang="en-US" dirty="0">
                <a:solidFill>
                  <a:schemeClr val="tx1">
                    <a:lumMod val="95000"/>
                  </a:schemeClr>
                </a:solidFill>
              </a:rPr>
              <a:t>Trainers trainee program for RRC Program officers </a:t>
            </a:r>
          </a:p>
          <a:p>
            <a:pPr>
              <a:buFont typeface="Wingdings" panose="05000000000000000000" pitchFamily="2" charset="2"/>
              <a:buChar char="Ø"/>
            </a:pPr>
            <a:r>
              <a:rPr lang="en-US" dirty="0" smtClean="0">
                <a:solidFill>
                  <a:schemeClr val="tx1">
                    <a:lumMod val="95000"/>
                  </a:schemeClr>
                </a:solidFill>
              </a:rPr>
              <a:t> </a:t>
            </a:r>
            <a:r>
              <a:rPr lang="en-US" dirty="0">
                <a:solidFill>
                  <a:schemeClr val="tx1">
                    <a:lumMod val="95000"/>
                  </a:schemeClr>
                </a:solidFill>
              </a:rPr>
              <a:t>Peer education training program for RRC volunteer </a:t>
            </a:r>
          </a:p>
          <a:p>
            <a:pPr>
              <a:buFont typeface="Wingdings" panose="05000000000000000000" pitchFamily="2" charset="2"/>
              <a:buChar char="Ø"/>
            </a:pPr>
            <a:r>
              <a:rPr lang="en-US" dirty="0" smtClean="0">
                <a:solidFill>
                  <a:schemeClr val="tx1">
                    <a:lumMod val="95000"/>
                  </a:schemeClr>
                </a:solidFill>
              </a:rPr>
              <a:t> </a:t>
            </a:r>
            <a:r>
              <a:rPr lang="en-US" dirty="0">
                <a:solidFill>
                  <a:schemeClr val="tx1">
                    <a:lumMod val="95000"/>
                  </a:schemeClr>
                </a:solidFill>
              </a:rPr>
              <a:t>District wise trainers trainee program conducted at four district with different dates </a:t>
            </a:r>
          </a:p>
          <a:p>
            <a:pPr>
              <a:buFont typeface="Wingdings" panose="05000000000000000000" pitchFamily="2" charset="2"/>
              <a:buChar char="Ø"/>
            </a:pPr>
            <a:r>
              <a:rPr lang="en-US" dirty="0" smtClean="0">
                <a:solidFill>
                  <a:schemeClr val="tx1">
                    <a:lumMod val="95000"/>
                  </a:schemeClr>
                </a:solidFill>
              </a:rPr>
              <a:t> </a:t>
            </a:r>
            <a:r>
              <a:rPr lang="en-US" dirty="0">
                <a:solidFill>
                  <a:schemeClr val="tx1">
                    <a:lumMod val="95000"/>
                  </a:schemeClr>
                </a:solidFill>
              </a:rPr>
              <a:t>Celebrating life module program conducted for university students </a:t>
            </a:r>
          </a:p>
          <a:p>
            <a:pPr>
              <a:buFont typeface="Wingdings" panose="05000000000000000000" pitchFamily="2" charset="2"/>
              <a:buChar char="Ø"/>
            </a:pPr>
            <a:r>
              <a:rPr lang="en-US" dirty="0" smtClean="0">
                <a:solidFill>
                  <a:schemeClr val="tx1">
                    <a:lumMod val="95000"/>
                  </a:schemeClr>
                </a:solidFill>
              </a:rPr>
              <a:t> </a:t>
            </a:r>
            <a:r>
              <a:rPr lang="en-US" dirty="0">
                <a:solidFill>
                  <a:schemeClr val="tx1">
                    <a:lumMod val="95000"/>
                  </a:schemeClr>
                </a:solidFill>
              </a:rPr>
              <a:t>RRC volunteers certificates distributed to all RRC colleges affiliated to the university </a:t>
            </a:r>
          </a:p>
          <a:p>
            <a:pPr marL="0" indent="0">
              <a:buNone/>
            </a:pPr>
            <a:endParaRPr lang="en-US" dirty="0"/>
          </a:p>
        </p:txBody>
      </p:sp>
    </p:spTree>
    <p:extLst>
      <p:ext uri="{BB962C8B-B14F-4D97-AF65-F5344CB8AC3E}">
        <p14:creationId xmlns:p14="http://schemas.microsoft.com/office/powerpoint/2010/main" val="3285050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79519335"/>
              </p:ext>
            </p:extLst>
          </p:nvPr>
        </p:nvGraphicFramePr>
        <p:xfrm>
          <a:off x="295837" y="470646"/>
          <a:ext cx="11524129" cy="5962717"/>
        </p:xfrm>
        <a:graphic>
          <a:graphicData uri="http://schemas.openxmlformats.org/drawingml/2006/table">
            <a:tbl>
              <a:tblPr firstRow="1" firstCol="1" bandRow="1">
                <a:tableStyleId>{5C22544A-7EE6-4342-B048-85BDC9FD1C3A}</a:tableStyleId>
              </a:tblPr>
              <a:tblGrid>
                <a:gridCol w="2649069">
                  <a:extLst>
                    <a:ext uri="{9D8B030D-6E8A-4147-A177-3AD203B41FA5}">
                      <a16:colId xmlns:a16="http://schemas.microsoft.com/office/drawing/2014/main" val="372002864"/>
                    </a:ext>
                  </a:extLst>
                </a:gridCol>
                <a:gridCol w="1879248">
                  <a:extLst>
                    <a:ext uri="{9D8B030D-6E8A-4147-A177-3AD203B41FA5}">
                      <a16:colId xmlns:a16="http://schemas.microsoft.com/office/drawing/2014/main" val="668199481"/>
                    </a:ext>
                  </a:extLst>
                </a:gridCol>
                <a:gridCol w="2331506">
                  <a:extLst>
                    <a:ext uri="{9D8B030D-6E8A-4147-A177-3AD203B41FA5}">
                      <a16:colId xmlns:a16="http://schemas.microsoft.com/office/drawing/2014/main" val="1135539346"/>
                    </a:ext>
                  </a:extLst>
                </a:gridCol>
                <a:gridCol w="2331506">
                  <a:extLst>
                    <a:ext uri="{9D8B030D-6E8A-4147-A177-3AD203B41FA5}">
                      <a16:colId xmlns:a16="http://schemas.microsoft.com/office/drawing/2014/main" val="394342355"/>
                    </a:ext>
                  </a:extLst>
                </a:gridCol>
                <a:gridCol w="2332800">
                  <a:extLst>
                    <a:ext uri="{9D8B030D-6E8A-4147-A177-3AD203B41FA5}">
                      <a16:colId xmlns:a16="http://schemas.microsoft.com/office/drawing/2014/main" val="962348965"/>
                    </a:ext>
                  </a:extLst>
                </a:gridCol>
              </a:tblGrid>
              <a:tr h="582145">
                <a:tc>
                  <a:txBody>
                    <a:bodyPr/>
                    <a:lstStyle/>
                    <a:p>
                      <a:pPr marL="0" marR="0">
                        <a:lnSpc>
                          <a:spcPct val="107000"/>
                        </a:lnSpc>
                        <a:spcBef>
                          <a:spcPts val="0"/>
                        </a:spcBef>
                        <a:spcAft>
                          <a:spcPts val="0"/>
                        </a:spcAft>
                      </a:pPr>
                      <a:r>
                        <a:rPr lang="en-IN" sz="1400" dirty="0">
                          <a:effectLst/>
                        </a:rPr>
                        <a:t>Name of the activity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Name of the scheme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Year of activity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Number of teachers participating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Number students participating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extLst>
                  <a:ext uri="{0D108BD9-81ED-4DB2-BD59-A6C34878D82A}">
                    <a16:rowId xmlns:a16="http://schemas.microsoft.com/office/drawing/2014/main" val="1160022543"/>
                  </a:ext>
                </a:extLst>
              </a:tr>
              <a:tr h="762562">
                <a:tc>
                  <a:txBody>
                    <a:bodyPr/>
                    <a:lstStyle/>
                    <a:p>
                      <a:pPr marL="0" marR="0">
                        <a:lnSpc>
                          <a:spcPct val="107000"/>
                        </a:lnSpc>
                        <a:spcBef>
                          <a:spcPts val="0"/>
                        </a:spcBef>
                        <a:spcAft>
                          <a:spcPts val="0"/>
                        </a:spcAft>
                      </a:pPr>
                      <a:r>
                        <a:rPr lang="en-IN" sz="1400" dirty="0">
                          <a:effectLst/>
                        </a:rPr>
                        <a:t>Celebrating life training programme for RRC Programme Officers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RRC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2012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66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Nil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extLst>
                  <a:ext uri="{0D108BD9-81ED-4DB2-BD59-A6C34878D82A}">
                    <a16:rowId xmlns:a16="http://schemas.microsoft.com/office/drawing/2014/main" val="1988932136"/>
                  </a:ext>
                </a:extLst>
              </a:tr>
              <a:tr h="710524">
                <a:tc>
                  <a:txBody>
                    <a:bodyPr/>
                    <a:lstStyle/>
                    <a:p>
                      <a:pPr marL="0" marR="0">
                        <a:lnSpc>
                          <a:spcPct val="107000"/>
                        </a:lnSpc>
                        <a:spcBef>
                          <a:spcPts val="0"/>
                        </a:spcBef>
                        <a:spcAft>
                          <a:spcPts val="0"/>
                        </a:spcAft>
                      </a:pPr>
                      <a:r>
                        <a:rPr lang="en-IN" sz="1400" dirty="0">
                          <a:effectLst/>
                        </a:rPr>
                        <a:t>RRC Programme officers trainer’s trainee programme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RRC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2013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98 teachers from 98 affiliated colleges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 </a:t>
                      </a:r>
                      <a:endParaRPr lang="en-US" sz="1400">
                        <a:effectLst/>
                      </a:endParaRPr>
                    </a:p>
                    <a:p>
                      <a:pPr marL="0" marR="0">
                        <a:lnSpc>
                          <a:spcPct val="107000"/>
                        </a:lnSpc>
                        <a:spcBef>
                          <a:spcPts val="0"/>
                        </a:spcBef>
                        <a:spcAft>
                          <a:spcPts val="0"/>
                        </a:spcAft>
                      </a:pPr>
                      <a:r>
                        <a:rPr lang="en-IN" sz="1400">
                          <a:effectLst/>
                        </a:rPr>
                        <a:t>Nil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extLst>
                  <a:ext uri="{0D108BD9-81ED-4DB2-BD59-A6C34878D82A}">
                    <a16:rowId xmlns:a16="http://schemas.microsoft.com/office/drawing/2014/main" val="63677991"/>
                  </a:ext>
                </a:extLst>
              </a:tr>
              <a:tr h="553499">
                <a:tc>
                  <a:txBody>
                    <a:bodyPr/>
                    <a:lstStyle/>
                    <a:p>
                      <a:pPr marL="0" marR="0">
                        <a:lnSpc>
                          <a:spcPct val="107000"/>
                        </a:lnSpc>
                        <a:spcBef>
                          <a:spcPts val="0"/>
                        </a:spcBef>
                        <a:spcAft>
                          <a:spcPts val="0"/>
                        </a:spcAft>
                      </a:pPr>
                      <a:r>
                        <a:rPr lang="en-IN" sz="1400" dirty="0">
                          <a:effectLst/>
                        </a:rPr>
                        <a:t>RRC volunteers peer educators programmes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RRC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2013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30 – 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490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extLst>
                  <a:ext uri="{0D108BD9-81ED-4DB2-BD59-A6C34878D82A}">
                    <a16:rowId xmlns:a16="http://schemas.microsoft.com/office/drawing/2014/main" val="2728449202"/>
                  </a:ext>
                </a:extLst>
              </a:tr>
              <a:tr h="712695">
                <a:tc>
                  <a:txBody>
                    <a:bodyPr/>
                    <a:lstStyle/>
                    <a:p>
                      <a:pPr marL="0" marR="0">
                        <a:lnSpc>
                          <a:spcPct val="107000"/>
                        </a:lnSpc>
                        <a:spcBef>
                          <a:spcPts val="0"/>
                        </a:spcBef>
                        <a:spcAft>
                          <a:spcPts val="0"/>
                        </a:spcAft>
                      </a:pPr>
                      <a:r>
                        <a:rPr lang="en-IN" sz="1400" dirty="0">
                          <a:effectLst/>
                        </a:rPr>
                        <a:t>One Day Enrichment </a:t>
                      </a:r>
                      <a:r>
                        <a:rPr lang="en-IN" sz="1400" dirty="0" err="1">
                          <a:effectLst/>
                        </a:rPr>
                        <a:t>Traiing</a:t>
                      </a:r>
                      <a:r>
                        <a:rPr lang="en-IN" sz="1400" dirty="0">
                          <a:effectLst/>
                        </a:rPr>
                        <a:t> programme for RRC Programme Officers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RRC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2014</a:t>
                      </a:r>
                      <a:endParaRPr lang="en-US" sz="1400">
                        <a:effectLst/>
                      </a:endParaRPr>
                    </a:p>
                    <a:p>
                      <a:pPr marL="0" marR="0">
                        <a:lnSpc>
                          <a:spcPct val="107000"/>
                        </a:lnSpc>
                        <a:spcBef>
                          <a:spcPts val="0"/>
                        </a:spcBef>
                        <a:spcAft>
                          <a:spcPts val="0"/>
                        </a:spcAft>
                      </a:pPr>
                      <a:r>
                        <a:rPr lang="en-IN" sz="1400">
                          <a:effectLst/>
                        </a:rPr>
                        <a:t>(14.2.2014)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Nil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extLst>
                  <a:ext uri="{0D108BD9-81ED-4DB2-BD59-A6C34878D82A}">
                    <a16:rowId xmlns:a16="http://schemas.microsoft.com/office/drawing/2014/main" val="2184045882"/>
                  </a:ext>
                </a:extLst>
              </a:tr>
              <a:tr h="710524">
                <a:tc>
                  <a:txBody>
                    <a:bodyPr/>
                    <a:lstStyle/>
                    <a:p>
                      <a:pPr marL="0" marR="0">
                        <a:lnSpc>
                          <a:spcPct val="107000"/>
                        </a:lnSpc>
                        <a:spcBef>
                          <a:spcPts val="0"/>
                        </a:spcBef>
                        <a:spcAft>
                          <a:spcPts val="0"/>
                        </a:spcAft>
                      </a:pPr>
                      <a:r>
                        <a:rPr lang="en-IN" sz="1400">
                          <a:effectLst/>
                        </a:rPr>
                        <a:t>Volunteers peer educator training programme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RRC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2014</a:t>
                      </a:r>
                      <a:endParaRPr lang="en-US" sz="1400" dirty="0">
                        <a:effectLst/>
                      </a:endParaRPr>
                    </a:p>
                    <a:p>
                      <a:pPr marL="0" marR="0">
                        <a:lnSpc>
                          <a:spcPct val="107000"/>
                        </a:lnSpc>
                        <a:spcBef>
                          <a:spcPts val="0"/>
                        </a:spcBef>
                        <a:spcAft>
                          <a:spcPts val="0"/>
                        </a:spcAft>
                      </a:pPr>
                      <a:r>
                        <a:rPr lang="en-IN" sz="1400" dirty="0">
                          <a:effectLst/>
                        </a:rPr>
                        <a:t>(15.2.2014)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150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extLst>
                  <a:ext uri="{0D108BD9-81ED-4DB2-BD59-A6C34878D82A}">
                    <a16:rowId xmlns:a16="http://schemas.microsoft.com/office/drawing/2014/main" val="1059595088"/>
                  </a:ext>
                </a:extLst>
              </a:tr>
              <a:tr h="469660">
                <a:tc>
                  <a:txBody>
                    <a:bodyPr/>
                    <a:lstStyle/>
                    <a:p>
                      <a:pPr marL="0" marR="0">
                        <a:lnSpc>
                          <a:spcPct val="107000"/>
                        </a:lnSpc>
                        <a:spcBef>
                          <a:spcPts val="0"/>
                        </a:spcBef>
                        <a:spcAft>
                          <a:spcPts val="0"/>
                        </a:spcAft>
                      </a:pPr>
                      <a:r>
                        <a:rPr lang="en-IN" sz="1400">
                          <a:effectLst/>
                        </a:rPr>
                        <a:t>RRC POs training programme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RRC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2015</a:t>
                      </a:r>
                      <a:endParaRPr lang="en-US" sz="1400" dirty="0">
                        <a:effectLst/>
                      </a:endParaRPr>
                    </a:p>
                    <a:p>
                      <a:pPr marL="0" marR="0">
                        <a:lnSpc>
                          <a:spcPct val="107000"/>
                        </a:lnSpc>
                        <a:spcBef>
                          <a:spcPts val="0"/>
                        </a:spcBef>
                        <a:spcAft>
                          <a:spcPts val="0"/>
                        </a:spcAft>
                      </a:pPr>
                      <a:r>
                        <a:rPr lang="en-IN" sz="1400" dirty="0">
                          <a:effectLst/>
                        </a:rPr>
                        <a:t>(13.3.2017)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85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Nil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extLst>
                  <a:ext uri="{0D108BD9-81ED-4DB2-BD59-A6C34878D82A}">
                    <a16:rowId xmlns:a16="http://schemas.microsoft.com/office/drawing/2014/main" val="173150838"/>
                  </a:ext>
                </a:extLst>
              </a:tr>
              <a:tr h="507561">
                <a:tc>
                  <a:txBody>
                    <a:bodyPr/>
                    <a:lstStyle/>
                    <a:p>
                      <a:pPr marL="0" marR="0">
                        <a:lnSpc>
                          <a:spcPct val="107000"/>
                        </a:lnSpc>
                        <a:spcBef>
                          <a:spcPts val="0"/>
                        </a:spcBef>
                        <a:spcAft>
                          <a:spcPts val="0"/>
                        </a:spcAft>
                      </a:pPr>
                      <a:r>
                        <a:rPr lang="en-IN" sz="1400">
                          <a:effectLst/>
                        </a:rPr>
                        <a:t>International Youth Day for RRC Volunteers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RRC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2017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40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350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extLst>
                  <a:ext uri="{0D108BD9-81ED-4DB2-BD59-A6C34878D82A}">
                    <a16:rowId xmlns:a16="http://schemas.microsoft.com/office/drawing/2014/main" val="856614142"/>
                  </a:ext>
                </a:extLst>
              </a:tr>
              <a:tr h="469660">
                <a:tc>
                  <a:txBody>
                    <a:bodyPr/>
                    <a:lstStyle/>
                    <a:p>
                      <a:pPr marL="0" marR="0">
                        <a:lnSpc>
                          <a:spcPct val="107000"/>
                        </a:lnSpc>
                        <a:spcBef>
                          <a:spcPts val="0"/>
                        </a:spcBef>
                        <a:spcAft>
                          <a:spcPts val="0"/>
                        </a:spcAft>
                      </a:pPr>
                      <a:r>
                        <a:rPr lang="en-IN" sz="1400">
                          <a:effectLst/>
                        </a:rPr>
                        <a:t>Observance of World AIDS Day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a:effectLst/>
                        </a:rPr>
                        <a:t>RRC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1</a:t>
                      </a:r>
                      <a:r>
                        <a:rPr lang="en-IN" sz="1400" baseline="30000" dirty="0">
                          <a:effectLst/>
                        </a:rPr>
                        <a:t>st</a:t>
                      </a:r>
                      <a:r>
                        <a:rPr lang="en-IN" sz="1400" dirty="0">
                          <a:effectLst/>
                        </a:rPr>
                        <a:t> December,2017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University staff</a:t>
                      </a:r>
                      <a:endParaRPr lang="en-US" sz="1400" dirty="0">
                        <a:effectLst/>
                      </a:endParaRPr>
                    </a:p>
                    <a:p>
                      <a:pPr marL="0" marR="0">
                        <a:lnSpc>
                          <a:spcPct val="107000"/>
                        </a:lnSpc>
                        <a:spcBef>
                          <a:spcPts val="0"/>
                        </a:spcBef>
                        <a:spcAft>
                          <a:spcPts val="0"/>
                        </a:spcAft>
                      </a:pPr>
                      <a:r>
                        <a:rPr lang="en-IN" sz="1400" dirty="0">
                          <a:effectLst/>
                        </a:rPr>
                        <a:t>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a:txBody>
                    <a:bodyPr/>
                    <a:lstStyle/>
                    <a:p>
                      <a:pPr marL="0" marR="0">
                        <a:lnSpc>
                          <a:spcPct val="107000"/>
                        </a:lnSpc>
                        <a:spcBef>
                          <a:spcPts val="0"/>
                        </a:spcBef>
                        <a:spcAft>
                          <a:spcPts val="0"/>
                        </a:spcAft>
                      </a:pPr>
                      <a:r>
                        <a:rPr lang="en-IN" sz="1400" dirty="0">
                          <a:effectLst/>
                        </a:rPr>
                        <a:t>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extLst>
                  <a:ext uri="{0D108BD9-81ED-4DB2-BD59-A6C34878D82A}">
                    <a16:rowId xmlns:a16="http://schemas.microsoft.com/office/drawing/2014/main" val="3186300284"/>
                  </a:ext>
                </a:extLst>
              </a:tr>
              <a:tr h="255224">
                <a:tc>
                  <a:txBody>
                    <a:bodyPr/>
                    <a:lstStyle/>
                    <a:p>
                      <a:pPr marL="0" marR="0">
                        <a:lnSpc>
                          <a:spcPct val="107000"/>
                        </a:lnSpc>
                        <a:spcBef>
                          <a:spcPts val="0"/>
                        </a:spcBef>
                        <a:spcAft>
                          <a:spcPts val="0"/>
                        </a:spcAft>
                      </a:pPr>
                      <a:r>
                        <a:rPr lang="en-IN"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gridSpan="4">
                  <a:txBody>
                    <a:bodyPr/>
                    <a:lstStyle/>
                    <a:p>
                      <a:pPr marL="0" marR="0">
                        <a:lnSpc>
                          <a:spcPct val="107000"/>
                        </a:lnSpc>
                        <a:spcBef>
                          <a:spcPts val="0"/>
                        </a:spcBef>
                        <a:spcAft>
                          <a:spcPts val="0"/>
                        </a:spcAft>
                      </a:pPr>
                      <a:r>
                        <a:rPr lang="en-IN" sz="1400" dirty="0">
                          <a:effectLst/>
                        </a:rPr>
                        <a:t>Observance of World AIDS Day is conducted by all affiliated colleges of </a:t>
                      </a:r>
                      <a:r>
                        <a:rPr lang="en-IN" sz="1400" dirty="0" err="1">
                          <a:effectLst/>
                        </a:rPr>
                        <a:t>Thiruvalluvar</a:t>
                      </a:r>
                      <a:r>
                        <a:rPr lang="en-IN" sz="1400" dirty="0">
                          <a:effectLst/>
                        </a:rPr>
                        <a:t> university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15305993"/>
                  </a:ext>
                </a:extLst>
              </a:tr>
              <a:tr h="228663">
                <a:tc>
                  <a:txBody>
                    <a:bodyPr/>
                    <a:lstStyle/>
                    <a:p>
                      <a:pPr marL="0" marR="0">
                        <a:lnSpc>
                          <a:spcPct val="107000"/>
                        </a:lnSpc>
                        <a:spcBef>
                          <a:spcPts val="0"/>
                        </a:spcBef>
                        <a:spcAft>
                          <a:spcPts val="0"/>
                        </a:spcAft>
                      </a:pPr>
                      <a:r>
                        <a:rPr lang="en-IN"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gridSpan="4">
                  <a:txBody>
                    <a:bodyPr/>
                    <a:lstStyle/>
                    <a:p>
                      <a:pPr marL="0" marR="0">
                        <a:lnSpc>
                          <a:spcPct val="107000"/>
                        </a:lnSpc>
                        <a:spcBef>
                          <a:spcPts val="0"/>
                        </a:spcBef>
                        <a:spcAft>
                          <a:spcPts val="0"/>
                        </a:spcAft>
                      </a:pPr>
                      <a:r>
                        <a:rPr lang="en-IN" sz="1400" dirty="0">
                          <a:effectLst/>
                        </a:rPr>
                        <a:t>Percentage per year: 73%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27" marR="48927"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3224755"/>
                  </a:ext>
                </a:extLst>
              </a:tr>
            </a:tbl>
          </a:graphicData>
        </a:graphic>
      </p:graphicFrame>
      <p:sp>
        <p:nvSpPr>
          <p:cNvPr id="5" name="Rectangle 1"/>
          <p:cNvSpPr>
            <a:spLocks noChangeArrowheads="1"/>
          </p:cNvSpPr>
          <p:nvPr/>
        </p:nvSpPr>
        <p:spPr bwMode="auto">
          <a:xfrm>
            <a:off x="874058" y="93691"/>
            <a:ext cx="244615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2012-2018</a:t>
            </a:r>
            <a:endParaRPr kumimoji="0" lang="en-US" altLang="en-US" b="1"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36299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43301174"/>
              </p:ext>
            </p:extLst>
          </p:nvPr>
        </p:nvGraphicFramePr>
        <p:xfrm>
          <a:off x="587830" y="2939144"/>
          <a:ext cx="10750730" cy="2087619"/>
        </p:xfrm>
        <a:graphic>
          <a:graphicData uri="http://schemas.openxmlformats.org/drawingml/2006/table">
            <a:tbl>
              <a:tblPr firstRow="1" firstCol="1" bandRow="1">
                <a:tableStyleId>{5C22544A-7EE6-4342-B048-85BDC9FD1C3A}</a:tableStyleId>
              </a:tblPr>
              <a:tblGrid>
                <a:gridCol w="1019394">
                  <a:extLst>
                    <a:ext uri="{9D8B030D-6E8A-4147-A177-3AD203B41FA5}">
                      <a16:colId xmlns:a16="http://schemas.microsoft.com/office/drawing/2014/main" val="945497582"/>
                    </a:ext>
                  </a:extLst>
                </a:gridCol>
                <a:gridCol w="2593194">
                  <a:extLst>
                    <a:ext uri="{9D8B030D-6E8A-4147-A177-3AD203B41FA5}">
                      <a16:colId xmlns:a16="http://schemas.microsoft.com/office/drawing/2014/main" val="231143712"/>
                    </a:ext>
                  </a:extLst>
                </a:gridCol>
                <a:gridCol w="1782449">
                  <a:extLst>
                    <a:ext uri="{9D8B030D-6E8A-4147-A177-3AD203B41FA5}">
                      <a16:colId xmlns:a16="http://schemas.microsoft.com/office/drawing/2014/main" val="2155760994"/>
                    </a:ext>
                  </a:extLst>
                </a:gridCol>
                <a:gridCol w="1782449">
                  <a:extLst>
                    <a:ext uri="{9D8B030D-6E8A-4147-A177-3AD203B41FA5}">
                      <a16:colId xmlns:a16="http://schemas.microsoft.com/office/drawing/2014/main" val="102852303"/>
                    </a:ext>
                  </a:extLst>
                </a:gridCol>
                <a:gridCol w="1782449">
                  <a:extLst>
                    <a:ext uri="{9D8B030D-6E8A-4147-A177-3AD203B41FA5}">
                      <a16:colId xmlns:a16="http://schemas.microsoft.com/office/drawing/2014/main" val="3225321965"/>
                    </a:ext>
                  </a:extLst>
                </a:gridCol>
                <a:gridCol w="1790795">
                  <a:extLst>
                    <a:ext uri="{9D8B030D-6E8A-4147-A177-3AD203B41FA5}">
                      <a16:colId xmlns:a16="http://schemas.microsoft.com/office/drawing/2014/main" val="2081987380"/>
                    </a:ext>
                  </a:extLst>
                </a:gridCol>
              </a:tblGrid>
              <a:tr h="282332">
                <a:tc>
                  <a:txBody>
                    <a:bodyPr/>
                    <a:lstStyle/>
                    <a:p>
                      <a:pPr marL="0" marR="0" algn="ctr">
                        <a:lnSpc>
                          <a:spcPct val="107000"/>
                        </a:lnSpc>
                        <a:spcBef>
                          <a:spcPts val="0"/>
                        </a:spcBef>
                        <a:spcAft>
                          <a:spcPts val="0"/>
                        </a:spcAft>
                        <a:tabLst>
                          <a:tab pos="219075" algn="l"/>
                        </a:tabLst>
                      </a:pPr>
                      <a:r>
                        <a:rPr lang="en-IN" sz="1400">
                          <a:effectLst/>
                        </a:rPr>
                        <a:t>S.No.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19075" algn="l"/>
                        </a:tabLst>
                      </a:pPr>
                      <a:r>
                        <a:rPr lang="en-IN" sz="1400">
                          <a:effectLst/>
                        </a:rPr>
                        <a:t>Name of the District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19075" algn="l"/>
                        </a:tabLst>
                      </a:pPr>
                      <a:r>
                        <a:rPr lang="en-IN" sz="1400" dirty="0">
                          <a:effectLst/>
                        </a:rPr>
                        <a:t>Number of colleges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19075" algn="l"/>
                        </a:tabLst>
                      </a:pPr>
                      <a:r>
                        <a:rPr lang="en-IN" sz="1400" dirty="0">
                          <a:effectLst/>
                        </a:rPr>
                        <a:t>Number of RRC Units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19075" algn="l"/>
                        </a:tabLst>
                      </a:pPr>
                      <a:r>
                        <a:rPr lang="en-IN" sz="1400">
                          <a:effectLst/>
                        </a:rPr>
                        <a:t>Number of RRC PO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219075" algn="l"/>
                        </a:tabLst>
                      </a:pPr>
                      <a:r>
                        <a:rPr lang="en-IN" sz="1400">
                          <a:effectLst/>
                        </a:rPr>
                        <a:t>Number of volunteers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1559679"/>
                  </a:ext>
                </a:extLst>
              </a:tr>
              <a:tr h="218186">
                <a:tc>
                  <a:txBody>
                    <a:bodyPr/>
                    <a:lstStyle/>
                    <a:p>
                      <a:pPr marL="0" marR="0">
                        <a:lnSpc>
                          <a:spcPct val="107000"/>
                        </a:lnSpc>
                        <a:spcBef>
                          <a:spcPts val="0"/>
                        </a:spcBef>
                        <a:spcAft>
                          <a:spcPts val="0"/>
                        </a:spcAft>
                        <a:tabLst>
                          <a:tab pos="219075" algn="l"/>
                        </a:tabLst>
                      </a:pPr>
                      <a:r>
                        <a:rPr lang="en-IN" sz="14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Vellore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dirty="0">
                          <a:effectLst/>
                        </a:rPr>
                        <a:t>31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3,100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4298120"/>
                  </a:ext>
                </a:extLst>
              </a:tr>
              <a:tr h="218186">
                <a:tc>
                  <a:txBody>
                    <a:bodyPr/>
                    <a:lstStyle/>
                    <a:p>
                      <a:pPr marL="0" marR="0">
                        <a:lnSpc>
                          <a:spcPct val="107000"/>
                        </a:lnSpc>
                        <a:spcBef>
                          <a:spcPts val="0"/>
                        </a:spcBef>
                        <a:spcAft>
                          <a:spcPts val="0"/>
                        </a:spcAft>
                        <a:tabLst>
                          <a:tab pos="219075" algn="l"/>
                        </a:tabLst>
                      </a:pPr>
                      <a:r>
                        <a:rPr lang="en-IN" sz="14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IN" sz="1400">
                          <a:effectLst/>
                        </a:rPr>
                        <a:t>Thiruvannamalai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2,200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741787"/>
                  </a:ext>
                </a:extLst>
              </a:tr>
              <a:tr h="218186">
                <a:tc>
                  <a:txBody>
                    <a:bodyPr/>
                    <a:lstStyle/>
                    <a:p>
                      <a:pPr marL="0" marR="0">
                        <a:lnSpc>
                          <a:spcPct val="107000"/>
                        </a:lnSpc>
                        <a:spcBef>
                          <a:spcPts val="0"/>
                        </a:spcBef>
                        <a:spcAft>
                          <a:spcPts val="0"/>
                        </a:spcAft>
                        <a:tabLst>
                          <a:tab pos="219075" algn="l"/>
                        </a:tabLst>
                      </a:pPr>
                      <a:r>
                        <a:rPr lang="en-IN" sz="14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Villupuram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2,900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6292723"/>
                  </a:ext>
                </a:extLst>
              </a:tr>
              <a:tr h="218186">
                <a:tc>
                  <a:txBody>
                    <a:bodyPr/>
                    <a:lstStyle/>
                    <a:p>
                      <a:pPr marL="0" marR="0">
                        <a:lnSpc>
                          <a:spcPct val="107000"/>
                        </a:lnSpc>
                        <a:spcBef>
                          <a:spcPts val="0"/>
                        </a:spcBef>
                        <a:spcAft>
                          <a:spcPts val="0"/>
                        </a:spcAft>
                        <a:tabLst>
                          <a:tab pos="219075" algn="l"/>
                        </a:tabLst>
                      </a:pPr>
                      <a:r>
                        <a:rPr lang="en-IN" sz="14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Cuddalore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1,600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7001906"/>
                  </a:ext>
                </a:extLst>
              </a:tr>
              <a:tr h="717922">
                <a:tc>
                  <a:txBody>
                    <a:bodyPr/>
                    <a:lstStyle/>
                    <a:p>
                      <a:pPr marL="0" marR="0">
                        <a:lnSpc>
                          <a:spcPct val="107000"/>
                        </a:lnSpc>
                        <a:spcBef>
                          <a:spcPts val="0"/>
                        </a:spcBef>
                        <a:spcAft>
                          <a:spcPts val="0"/>
                        </a:spcAft>
                        <a:tabLst>
                          <a:tab pos="219075" algn="l"/>
                        </a:tabLst>
                      </a:pPr>
                      <a:r>
                        <a:rPr lang="en-IN"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dirty="0">
                          <a:effectLst/>
                        </a:rPr>
                        <a:t>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dirty="0">
                          <a:effectLst/>
                        </a:rPr>
                        <a:t>98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a:effectLst/>
                        </a:rPr>
                        <a:t>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19075" algn="l"/>
                        </a:tabLst>
                      </a:pPr>
                      <a:r>
                        <a:rPr lang="en-IN" sz="1400" dirty="0">
                          <a:effectLst/>
                        </a:rPr>
                        <a:t>9,800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1932480"/>
                  </a:ext>
                </a:extLst>
              </a:tr>
            </a:tbl>
          </a:graphicData>
        </a:graphic>
      </p:graphicFrame>
      <p:sp>
        <p:nvSpPr>
          <p:cNvPr id="5" name="Rectangle 1"/>
          <p:cNvSpPr>
            <a:spLocks noChangeArrowheads="1"/>
          </p:cNvSpPr>
          <p:nvPr/>
        </p:nvSpPr>
        <p:spPr bwMode="auto">
          <a:xfrm>
            <a:off x="209005" y="581128"/>
            <a:ext cx="11756572"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tabLst>
                <a:tab pos="219075" algn="l"/>
              </a:tabLst>
              <a:defRPr>
                <a:solidFill>
                  <a:schemeClr val="tx1"/>
                </a:solidFill>
                <a:latin typeface="Arial" panose="020B0604020202020204" pitchFamily="34" charset="0"/>
              </a:defRPr>
            </a:lvl1pPr>
            <a:lvl2pPr eaLnBrk="0" fontAlgn="base" hangingPunct="0">
              <a:spcBef>
                <a:spcPct val="0"/>
              </a:spcBef>
              <a:spcAft>
                <a:spcPct val="0"/>
              </a:spcAft>
              <a:tabLst>
                <a:tab pos="219075" algn="l"/>
              </a:tabLst>
              <a:defRPr>
                <a:solidFill>
                  <a:schemeClr val="tx1"/>
                </a:solidFill>
                <a:latin typeface="Arial" panose="020B0604020202020204" pitchFamily="34" charset="0"/>
              </a:defRPr>
            </a:lvl2pPr>
            <a:lvl3pPr eaLnBrk="0" fontAlgn="base" hangingPunct="0">
              <a:spcBef>
                <a:spcPct val="0"/>
              </a:spcBef>
              <a:spcAft>
                <a:spcPct val="0"/>
              </a:spcAft>
              <a:tabLst>
                <a:tab pos="219075" algn="l"/>
              </a:tabLst>
              <a:defRPr>
                <a:solidFill>
                  <a:schemeClr val="tx1"/>
                </a:solidFill>
                <a:latin typeface="Arial" panose="020B0604020202020204" pitchFamily="34" charset="0"/>
              </a:defRPr>
            </a:lvl3pPr>
            <a:lvl4pPr eaLnBrk="0" fontAlgn="base" hangingPunct="0">
              <a:spcBef>
                <a:spcPct val="0"/>
              </a:spcBef>
              <a:spcAft>
                <a:spcPct val="0"/>
              </a:spcAft>
              <a:tabLst>
                <a:tab pos="219075" algn="l"/>
              </a:tabLst>
              <a:defRPr>
                <a:solidFill>
                  <a:schemeClr val="tx1"/>
                </a:solidFill>
                <a:latin typeface="Arial" panose="020B0604020202020204" pitchFamily="34" charset="0"/>
              </a:defRPr>
            </a:lvl4pPr>
            <a:lvl5pPr eaLnBrk="0" fontAlgn="base" hangingPunct="0">
              <a:spcBef>
                <a:spcPct val="0"/>
              </a:spcBef>
              <a:spcAft>
                <a:spcPct val="0"/>
              </a:spcAft>
              <a:tabLst>
                <a:tab pos="219075" algn="l"/>
              </a:tabLst>
              <a:defRPr>
                <a:solidFill>
                  <a:schemeClr val="tx1"/>
                </a:solidFill>
                <a:latin typeface="Arial" panose="020B0604020202020204" pitchFamily="34" charset="0"/>
              </a:defRPr>
            </a:lvl5pPr>
            <a:lvl6pPr eaLnBrk="0" fontAlgn="base" hangingPunct="0">
              <a:spcBef>
                <a:spcPct val="0"/>
              </a:spcBef>
              <a:spcAft>
                <a:spcPct val="0"/>
              </a:spcAft>
              <a:tabLst>
                <a:tab pos="219075" algn="l"/>
              </a:tabLst>
              <a:defRPr>
                <a:solidFill>
                  <a:schemeClr val="tx1"/>
                </a:solidFill>
                <a:latin typeface="Arial" panose="020B0604020202020204" pitchFamily="34" charset="0"/>
              </a:defRPr>
            </a:lvl6pPr>
            <a:lvl7pPr eaLnBrk="0" fontAlgn="base" hangingPunct="0">
              <a:spcBef>
                <a:spcPct val="0"/>
              </a:spcBef>
              <a:spcAft>
                <a:spcPct val="0"/>
              </a:spcAft>
              <a:tabLst>
                <a:tab pos="219075" algn="l"/>
              </a:tabLst>
              <a:defRPr>
                <a:solidFill>
                  <a:schemeClr val="tx1"/>
                </a:solidFill>
                <a:latin typeface="Arial" panose="020B0604020202020204" pitchFamily="34" charset="0"/>
              </a:defRPr>
            </a:lvl7pPr>
            <a:lvl8pPr eaLnBrk="0" fontAlgn="base" hangingPunct="0">
              <a:spcBef>
                <a:spcPct val="0"/>
              </a:spcBef>
              <a:spcAft>
                <a:spcPct val="0"/>
              </a:spcAft>
              <a:tabLst>
                <a:tab pos="219075" algn="l"/>
              </a:tabLst>
              <a:defRPr>
                <a:solidFill>
                  <a:schemeClr val="tx1"/>
                </a:solidFill>
                <a:latin typeface="Arial" panose="020B0604020202020204" pitchFamily="34" charset="0"/>
              </a:defRPr>
            </a:lvl8pPr>
            <a:lvl9pPr eaLnBrk="0" fontAlgn="base" hangingPunct="0">
              <a:spcBef>
                <a:spcPct val="0"/>
              </a:spcBef>
              <a:spcAft>
                <a:spcPct val="0"/>
              </a:spcAft>
              <a:tabLst>
                <a:tab pos="219075" algn="l"/>
              </a:tabLs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r>
              <a:rPr kumimoji="0" lang="en-US" altLang="en-US" sz="1400" b="1" i="0" u="none" strike="noStrike" cap="none" normalizeH="0" baseline="0" dirty="0" smtClean="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Note:</a:t>
            </a:r>
            <a:r>
              <a:rPr kumimoji="0" lang="en-US" altLang="en-US" sz="1100" b="1" i="0" u="none" strike="noStrike" cap="none" normalizeH="0" baseline="0" dirty="0" smtClean="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100" b="0" i="0" u="none" strike="noStrike" cap="none" normalizeH="0" baseline="0" dirty="0" smtClean="0">
              <a:ln>
                <a:noFill/>
              </a:ln>
              <a:solidFill>
                <a:srgbClr val="FF0000"/>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r>
              <a:rPr kumimoji="0" lang="en-US" altLang="en-US" sz="1400" b="0" i="0" u="none" strike="noStrike" cap="none" normalizeH="0" baseline="0" dirty="0"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Apart from the activities on RRC </a:t>
            </a:r>
            <a:r>
              <a:rPr kumimoji="0" lang="en-US" altLang="en-US" sz="1400" b="0" i="0" u="none" strike="noStrike" cap="none" normalizeH="0" baseline="0" dirty="0" err="1"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Programme</a:t>
            </a:r>
            <a:r>
              <a:rPr kumimoji="0" lang="en-US" altLang="en-US" sz="1400" b="0" i="0" u="none" strike="noStrike" cap="none" normalizeH="0" baseline="0" dirty="0"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 Officers and RRC volunteers training </a:t>
            </a:r>
            <a:r>
              <a:rPr kumimoji="0" lang="en-US" altLang="en-US" sz="1400" b="0" i="0" u="none" strike="noStrike" cap="none" normalizeH="0" baseline="0" dirty="0" err="1"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programme</a:t>
            </a:r>
            <a:r>
              <a:rPr kumimoji="0" lang="en-US" altLang="en-US" sz="1400" b="0" i="0" u="none" strike="noStrike" cap="none" normalizeH="0" baseline="0" dirty="0"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 from the University side, routine activities like awareness on HIV/AIDS, sex and sexuality and gender issues, voluntary blood donation camp, celebrating life session, peer education </a:t>
            </a:r>
            <a:r>
              <a:rPr kumimoji="0" lang="en-US" altLang="en-US" sz="1400" b="0" i="0" u="none" strike="noStrike" cap="none" normalizeH="0" baseline="0" dirty="0" err="1"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programme</a:t>
            </a:r>
            <a:r>
              <a:rPr kumimoji="0" lang="en-US" altLang="en-US" sz="1400" b="0" i="0" u="none" strike="noStrike" cap="none" normalizeH="0" baseline="0" dirty="0"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 International Youth Day, World AIDS Day, rally and human chain and other related activities are being conducted in all the 98 colleges functioning with 98 RRC units since 2012 to till date. These activities are being monitored  by the respective </a:t>
            </a:r>
            <a:r>
              <a:rPr kumimoji="0" lang="en-US" altLang="en-US" sz="1400" b="0" i="0" u="none" strike="noStrike" cap="none" normalizeH="0" baseline="0" dirty="0" err="1"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colleges,Red</a:t>
            </a:r>
            <a:r>
              <a:rPr kumimoji="0" lang="en-US" altLang="en-US" sz="1400" b="0" i="0" u="none" strike="noStrike" cap="none" normalizeH="0" baseline="0" dirty="0"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 Ribbon Club Cell of the </a:t>
            </a:r>
            <a:r>
              <a:rPr kumimoji="0" lang="en-US" altLang="en-US" sz="1400" b="0" i="0" u="none" strike="noStrike" cap="none" normalizeH="0" baseline="0" dirty="0" err="1"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Thiruvalluvar</a:t>
            </a:r>
            <a:r>
              <a:rPr kumimoji="0" lang="en-US" altLang="en-US" sz="1400" b="0" i="0" u="none" strike="noStrike" cap="none" normalizeH="0" baseline="0" dirty="0"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 university, TANSACS, Chennai and staffs under District Administration. Each RRC unit per college contain 100 volunteers and more</a:t>
            </a:r>
            <a:r>
              <a:rPr kumimoji="0" lang="en-US" altLang="en-US" sz="1400" b="1" i="0" u="none" strike="noStrike" cap="none" normalizeH="0" baseline="0" dirty="0"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lang="en-US" altLang="en-US" sz="1400" b="1" dirty="0">
              <a:latin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kumimoji="0" lang="en-US" altLang="en-US" sz="1400" b="1" i="0" u="none" strike="noStrike" cap="none" normalizeH="0" baseline="0" dirty="0" smtClean="0">
              <a:ln>
                <a:noFill/>
              </a:ln>
              <a:solidFill>
                <a:schemeClr val="tx1"/>
              </a:solidFill>
              <a:effectLst/>
              <a:latin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r>
              <a:rPr kumimoji="0" lang="en-US" altLang="en-US" sz="1400" b="1" i="0" u="none" strike="noStrike" cap="none" normalizeH="0" baseline="0" dirty="0" smtClean="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Details of RRC units functioning in the 98 affiliated colleges of the University</a:t>
            </a:r>
            <a:endParaRPr kumimoji="0" lang="en-US" altLang="en-US" sz="1100" b="0" i="0" u="none" strike="noStrike" cap="none" normalizeH="0" baseline="0" dirty="0" smtClean="0">
              <a:ln>
                <a:noFill/>
              </a:ln>
              <a:solidFill>
                <a:srgbClr val="FF0000"/>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kumimoji="0" lang="en-US" altLang="en-US"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lang="en-US" altLang="en-US" sz="1400" b="1" dirty="0">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kumimoji="0" lang="en-US" altLang="en-US"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lang="en-US" altLang="en-US" sz="1400" b="1" dirty="0">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kumimoji="0" lang="en-US" altLang="en-US"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lang="en-US" altLang="en-US" sz="1400" b="1" dirty="0">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kumimoji="0" lang="en-US" altLang="en-US"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lang="en-US" altLang="en-US" sz="1400" b="1" dirty="0">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kumimoji="0" lang="en-US" altLang="en-US"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lang="en-US" altLang="en-US" sz="1400" b="1" dirty="0">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kumimoji="0" lang="en-US" altLang="en-US"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endParaRPr lang="en-US" altLang="en-US" sz="1400" b="1" dirty="0">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19075" algn="l"/>
              </a:tabLst>
            </a:pPr>
            <a:r>
              <a:rPr kumimoji="0" lang="en-US" altLang="en-US" sz="1400" b="1" i="0" u="none" strike="noStrike" cap="none" normalizeH="0" baseline="0" dirty="0" smtClean="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Note:</a:t>
            </a:r>
            <a:r>
              <a:rPr kumimoji="0" lang="en-US" altLang="en-US"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1" i="0" u="none" strike="noStrike" cap="none" normalizeH="0" baseline="0" dirty="0"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PO indicates </a:t>
            </a:r>
            <a:r>
              <a:rPr kumimoji="0" lang="en-US" altLang="en-US" sz="1400" b="1" i="0" u="none" strike="noStrike" cap="none" normalizeH="0" baseline="0" dirty="0" err="1"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Programme</a:t>
            </a:r>
            <a:r>
              <a:rPr kumimoji="0" lang="en-US" altLang="en-US" sz="1400" b="1" i="0" u="none" strike="noStrike" cap="none" normalizeH="0" baseline="0" dirty="0"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 Officers of the college and they are the </a:t>
            </a:r>
            <a:r>
              <a:rPr kumimoji="0" lang="en-US" altLang="en-US" sz="1400" b="1" i="0" u="none" strike="noStrike" cap="none" normalizeH="0" baseline="0" dirty="0" err="1"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Programme</a:t>
            </a:r>
            <a:r>
              <a:rPr kumimoji="0" lang="en-US" altLang="en-US" sz="1400" b="1" i="0" u="none" strike="noStrike" cap="none" normalizeH="0" baseline="0" dirty="0"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 implementing coordinator in the college level. During the year 2017-2018, 18 more new RRC units allotted to the affiliated colleges. Now there are 116 RRC units functioning in the </a:t>
            </a:r>
            <a:r>
              <a:rPr kumimoji="0" lang="en-US" altLang="en-US" sz="1400" b="1" i="0" u="none" strike="noStrike" cap="none" normalizeH="0" baseline="0" dirty="0" err="1"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Thiruvalluvar</a:t>
            </a:r>
            <a:r>
              <a:rPr kumimoji="0" lang="en-US" altLang="en-US" sz="1400" b="1" i="0" u="none" strike="noStrike" cap="none" normalizeH="0" baseline="0" dirty="0" smtClean="0">
                <a:ln>
                  <a:noFill/>
                </a:ln>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 university and its affiliated colleges. </a:t>
            </a:r>
            <a:endParaRPr kumimoji="0" lang="en-US" altLang="en-US" sz="1800" b="0" i="0" u="none" strike="noStrike" cap="none" normalizeH="0" baseline="0" dirty="0" smtClean="0">
              <a:ln>
                <a:noFill/>
              </a:ln>
              <a:solidFill>
                <a:schemeClr val="tx1">
                  <a:lumMod val="95000"/>
                </a:schemeClr>
              </a:solidFill>
              <a:effectLst/>
            </a:endParaRPr>
          </a:p>
        </p:txBody>
      </p:sp>
    </p:spTree>
    <p:extLst>
      <p:ext uri="{BB962C8B-B14F-4D97-AF65-F5344CB8AC3E}">
        <p14:creationId xmlns:p14="http://schemas.microsoft.com/office/powerpoint/2010/main" val="1283145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6992" y="125691"/>
            <a:ext cx="2069797" cy="595932"/>
          </a:xfrm>
          <a:prstGeom prst="rect">
            <a:avLst/>
          </a:prstGeom>
        </p:spPr>
        <p:txBody>
          <a:bodyPr wrap="none">
            <a:spAutoFit/>
          </a:bodyPr>
          <a:lstStyle/>
          <a:p>
            <a:pPr>
              <a:lnSpc>
                <a:spcPct val="107000"/>
              </a:lnSpc>
              <a:spcAft>
                <a:spcPts val="800"/>
              </a:spcAft>
            </a:pPr>
            <a:r>
              <a:rPr lang="en-US" sz="3200" b="1" dirty="0">
                <a:latin typeface="Calibri" panose="020F0502020204030204" pitchFamily="34" charset="0"/>
                <a:ea typeface="Calibri" panose="020F0502020204030204" pitchFamily="34" charset="0"/>
                <a:cs typeface="Times New Roman" panose="02020603050405020304" pitchFamily="18" charset="0"/>
              </a:rPr>
              <a:t>2017 -2018</a:t>
            </a:r>
          </a:p>
        </p:txBody>
      </p:sp>
      <p:pic>
        <p:nvPicPr>
          <p:cNvPr id="3" name="Picture 2" descr="E:\100OLYMP\P101022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025751"/>
            <a:ext cx="5434149" cy="4617403"/>
          </a:xfrm>
          <a:prstGeom prst="rect">
            <a:avLst/>
          </a:prstGeom>
          <a:noFill/>
          <a:ln>
            <a:noFill/>
          </a:ln>
        </p:spPr>
      </p:pic>
      <p:pic>
        <p:nvPicPr>
          <p:cNvPr id="4" name="Picture 3" descr="E:\100OLYMP\P101023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1891" y="1025751"/>
            <a:ext cx="5659120" cy="4617403"/>
          </a:xfrm>
          <a:prstGeom prst="rect">
            <a:avLst/>
          </a:prstGeom>
          <a:noFill/>
          <a:ln>
            <a:noFill/>
          </a:ln>
        </p:spPr>
      </p:pic>
      <p:sp>
        <p:nvSpPr>
          <p:cNvPr id="5" name="Rectangle 4"/>
          <p:cNvSpPr/>
          <p:nvPr/>
        </p:nvSpPr>
        <p:spPr>
          <a:xfrm>
            <a:off x="5617565" y="5630091"/>
            <a:ext cx="6701244" cy="1277786"/>
          </a:xfrm>
          <a:prstGeom prst="rect">
            <a:avLst/>
          </a:prstGeom>
        </p:spPr>
        <p:txBody>
          <a:bodyPr wrap="square">
            <a:spAutoFit/>
          </a:bodyPr>
          <a:lstStyle/>
          <a:p>
            <a:pPr marL="457200" marR="457200">
              <a:lnSpc>
                <a:spcPct val="107000"/>
              </a:lnSpc>
              <a:spcBef>
                <a:spcPts val="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Structure of Red Ribbon was formed by the student volunteers and RRC Functionaries in the </a:t>
            </a:r>
            <a:r>
              <a:rPr lang="en-US" b="1" dirty="0" err="1">
                <a:latin typeface="Calibri" panose="020F0502020204030204" pitchFamily="34" charset="0"/>
                <a:ea typeface="Calibri" panose="020F0502020204030204" pitchFamily="34" charset="0"/>
                <a:cs typeface="Times New Roman" panose="02020603050405020304" pitchFamily="18" charset="0"/>
              </a:rPr>
              <a:t>Thiruvalluvar</a:t>
            </a:r>
            <a:r>
              <a:rPr lang="en-US" b="1" dirty="0">
                <a:latin typeface="Calibri" panose="020F0502020204030204" pitchFamily="34" charset="0"/>
                <a:ea typeface="Calibri" panose="020F0502020204030204" pitchFamily="34" charset="0"/>
                <a:cs typeface="Times New Roman" panose="02020603050405020304" pitchFamily="18" charset="0"/>
              </a:rPr>
              <a:t> University campus to observe the World Aids Day, 2017 on 1</a:t>
            </a:r>
            <a:r>
              <a:rPr lang="en-US" b="1" baseline="30000" dirty="0">
                <a:latin typeface="Calibri" panose="020F0502020204030204" pitchFamily="34" charset="0"/>
                <a:ea typeface="Calibri" panose="020F0502020204030204" pitchFamily="34" charset="0"/>
                <a:cs typeface="Times New Roman" panose="02020603050405020304" pitchFamily="18" charset="0"/>
              </a:rPr>
              <a:t>st</a:t>
            </a:r>
            <a:r>
              <a:rPr lang="en-US" b="1" dirty="0">
                <a:latin typeface="Calibri" panose="020F0502020204030204" pitchFamily="34" charset="0"/>
                <a:ea typeface="Calibri" panose="020F0502020204030204" pitchFamily="34" charset="0"/>
                <a:cs typeface="Times New Roman" panose="02020603050405020304" pitchFamily="18" charset="0"/>
              </a:rPr>
              <a:t> December, 2017.</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4892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3509" y="5187855"/>
            <a:ext cx="11260183" cy="1200329"/>
          </a:xfrm>
          <a:prstGeom prst="rect">
            <a:avLst/>
          </a:prstGeom>
        </p:spPr>
        <p:txBody>
          <a:bodyPr wrap="square">
            <a:spAutoFit/>
          </a:bodyPr>
          <a:lstStyle/>
          <a:p>
            <a:r>
              <a:rPr lang="en-US" b="1" dirty="0" err="1">
                <a:latin typeface="Calibri" panose="020F0502020204030204" pitchFamily="34" charset="0"/>
                <a:ea typeface="Calibri" panose="020F0502020204030204" pitchFamily="34" charset="0"/>
                <a:cs typeface="Times New Roman" panose="02020603050405020304" pitchFamily="18" charset="0"/>
              </a:rPr>
              <a:t>Hon’b;e</a:t>
            </a:r>
            <a:r>
              <a:rPr lang="en-US" b="1" dirty="0">
                <a:latin typeface="Calibri" panose="020F0502020204030204" pitchFamily="34" charset="0"/>
                <a:ea typeface="Calibri" panose="020F0502020204030204" pitchFamily="34" charset="0"/>
                <a:cs typeface="Times New Roman" panose="02020603050405020304" pitchFamily="18" charset="0"/>
              </a:rPr>
              <a:t> Vice-Chancellor of the </a:t>
            </a:r>
            <a:r>
              <a:rPr lang="en-US" b="1" dirty="0" err="1">
                <a:latin typeface="Calibri" panose="020F0502020204030204" pitchFamily="34" charset="0"/>
                <a:ea typeface="Calibri" panose="020F0502020204030204" pitchFamily="34" charset="0"/>
                <a:cs typeface="Times New Roman" panose="02020603050405020304" pitchFamily="18" charset="0"/>
              </a:rPr>
              <a:t>Thiruvalluvar</a:t>
            </a:r>
            <a:r>
              <a:rPr lang="en-US" b="1" dirty="0">
                <a:latin typeface="Calibri" panose="020F0502020204030204" pitchFamily="34" charset="0"/>
                <a:ea typeface="Calibri" panose="020F0502020204030204" pitchFamily="34" charset="0"/>
                <a:cs typeface="Times New Roman" panose="02020603050405020304" pitchFamily="18" charset="0"/>
              </a:rPr>
              <a:t> University </a:t>
            </a:r>
            <a:r>
              <a:rPr lang="en-US" b="1" dirty="0" err="1">
                <a:latin typeface="Calibri" panose="020F0502020204030204" pitchFamily="34" charset="0"/>
                <a:ea typeface="Calibri" panose="020F0502020204030204" pitchFamily="34" charset="0"/>
                <a:cs typeface="Times New Roman" panose="02020603050405020304" pitchFamily="18" charset="0"/>
              </a:rPr>
              <a:t>Dr.K.Murugan,D.Sc</a:t>
            </a:r>
            <a:r>
              <a:rPr lang="en-US" b="1" dirty="0">
                <a:latin typeface="Calibri" panose="020F0502020204030204" pitchFamily="34" charset="0"/>
                <a:ea typeface="Calibri" panose="020F0502020204030204" pitchFamily="34" charset="0"/>
                <a:cs typeface="Times New Roman" panose="02020603050405020304" pitchFamily="18" charset="0"/>
              </a:rPr>
              <a:t>, Registrar i/c </a:t>
            </a:r>
            <a:r>
              <a:rPr lang="en-US" b="1" dirty="0" err="1">
                <a:latin typeface="Calibri" panose="020F0502020204030204" pitchFamily="34" charset="0"/>
                <a:ea typeface="Calibri" panose="020F0502020204030204" pitchFamily="34" charset="0"/>
                <a:cs typeface="Times New Roman" panose="02020603050405020304" pitchFamily="18" charset="0"/>
              </a:rPr>
              <a:t>Dr.V.Peruvalluthi</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dirty="0" err="1">
                <a:latin typeface="Calibri" panose="020F0502020204030204" pitchFamily="34" charset="0"/>
                <a:ea typeface="Calibri" panose="020F0502020204030204" pitchFamily="34" charset="0"/>
                <a:cs typeface="Times New Roman" panose="02020603050405020304" pitchFamily="18" charset="0"/>
              </a:rPr>
              <a:t>Programme</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dirty="0" err="1">
                <a:latin typeface="Calibri" panose="020F0502020204030204" pitchFamily="34" charset="0"/>
                <a:ea typeface="Calibri" panose="020F0502020204030204" pitchFamily="34" charset="0"/>
                <a:cs typeface="Times New Roman" panose="02020603050405020304" pitchFamily="18" charset="0"/>
              </a:rPr>
              <a:t>Coordinator,RRC</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dirty="0" err="1">
                <a:latin typeface="Calibri" panose="020F0502020204030204" pitchFamily="34" charset="0"/>
                <a:ea typeface="Calibri" panose="020F0502020204030204" pitchFamily="34" charset="0"/>
                <a:cs typeface="Times New Roman" panose="02020603050405020304" pitchFamily="18" charset="0"/>
              </a:rPr>
              <a:t>Dr.K.Sivachandrabose</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dirty="0" err="1">
                <a:latin typeface="Calibri" panose="020F0502020204030204" pitchFamily="34" charset="0"/>
                <a:ea typeface="Calibri" panose="020F0502020204030204" pitchFamily="34" charset="0"/>
                <a:cs typeface="Times New Roman" panose="02020603050405020304" pitchFamily="18" charset="0"/>
              </a:rPr>
              <a:t>Dr.K.S.T</a:t>
            </a:r>
            <a:r>
              <a:rPr lang="en-US" b="1" dirty="0">
                <a:latin typeface="Calibri" panose="020F0502020204030204" pitchFamily="34" charset="0"/>
                <a:ea typeface="Calibri" panose="020F0502020204030204" pitchFamily="34" charset="0"/>
                <a:cs typeface="Times New Roman" panose="02020603050405020304" pitchFamily="18" charset="0"/>
              </a:rPr>
              <a:t>. Suresh, </a:t>
            </a:r>
            <a:r>
              <a:rPr lang="en-US" b="1" dirty="0" err="1">
                <a:latin typeface="Calibri" panose="020F0502020204030204" pitchFamily="34" charset="0"/>
                <a:ea typeface="Calibri" panose="020F0502020204030204" pitchFamily="34" charset="0"/>
                <a:cs typeface="Times New Roman" panose="02020603050405020304" pitchFamily="18" charset="0"/>
              </a:rPr>
              <a:t>DDHS,Vellore</a:t>
            </a:r>
            <a:r>
              <a:rPr lang="en-US" b="1" dirty="0">
                <a:latin typeface="Calibri" panose="020F0502020204030204" pitchFamily="34" charset="0"/>
                <a:ea typeface="Calibri" panose="020F0502020204030204" pitchFamily="34" charset="0"/>
                <a:cs typeface="Times New Roman" panose="02020603050405020304" pitchFamily="18" charset="0"/>
              </a:rPr>
              <a:t> and </a:t>
            </a:r>
            <a:r>
              <a:rPr lang="en-US" b="1" dirty="0" err="1">
                <a:latin typeface="Calibri" panose="020F0502020204030204" pitchFamily="34" charset="0"/>
                <a:ea typeface="Calibri" panose="020F0502020204030204" pitchFamily="34" charset="0"/>
                <a:cs typeface="Times New Roman" panose="02020603050405020304" pitchFamily="18" charset="0"/>
              </a:rPr>
              <a:t>Dr.Munavar</a:t>
            </a:r>
            <a:r>
              <a:rPr lang="en-US" b="1" dirty="0">
                <a:latin typeface="Calibri" panose="020F0502020204030204" pitchFamily="34" charset="0"/>
                <a:ea typeface="Calibri" panose="020F0502020204030204" pitchFamily="34" charset="0"/>
                <a:cs typeface="Times New Roman" panose="02020603050405020304" pitchFamily="18" charset="0"/>
              </a:rPr>
              <a:t> john, Syndicate Member (Former), University </a:t>
            </a:r>
            <a:r>
              <a:rPr lang="en-US" b="1" dirty="0" err="1">
                <a:latin typeface="Calibri" panose="020F0502020204030204" pitchFamily="34" charset="0"/>
                <a:ea typeface="Calibri" panose="020F0502020204030204" pitchFamily="34" charset="0"/>
                <a:cs typeface="Times New Roman" panose="02020603050405020304" pitchFamily="18" charset="0"/>
              </a:rPr>
              <a:t>Professors,Students</a:t>
            </a:r>
            <a:r>
              <a:rPr lang="en-US" b="1" dirty="0">
                <a:latin typeface="Calibri" panose="020F0502020204030204" pitchFamily="34" charset="0"/>
                <a:ea typeface="Calibri" panose="020F0502020204030204" pitchFamily="34" charset="0"/>
                <a:cs typeface="Times New Roman" panose="02020603050405020304" pitchFamily="18" charset="0"/>
              </a:rPr>
              <a:t>, representative from </a:t>
            </a:r>
            <a:r>
              <a:rPr lang="en-US" b="1" dirty="0" err="1">
                <a:latin typeface="Calibri" panose="020F0502020204030204" pitchFamily="34" charset="0"/>
                <a:ea typeface="Calibri" panose="020F0502020204030204" pitchFamily="34" charset="0"/>
                <a:cs typeface="Times New Roman" panose="02020603050405020304" pitchFamily="18" charset="0"/>
              </a:rPr>
              <a:t>Collectorate</a:t>
            </a:r>
            <a:r>
              <a:rPr lang="en-US" b="1" dirty="0">
                <a:latin typeface="Calibri" panose="020F0502020204030204" pitchFamily="34" charset="0"/>
                <a:ea typeface="Calibri" panose="020F0502020204030204" pitchFamily="34" charset="0"/>
                <a:cs typeface="Times New Roman" panose="02020603050405020304" pitchFamily="18" charset="0"/>
              </a:rPr>
              <a:t>, RRC volunteers and RRC </a:t>
            </a:r>
            <a:r>
              <a:rPr lang="en-US" b="1" dirty="0" err="1">
                <a:latin typeface="Calibri" panose="020F0502020204030204" pitchFamily="34" charset="0"/>
                <a:ea typeface="Calibri" panose="020F0502020204030204" pitchFamily="34" charset="0"/>
                <a:cs typeface="Times New Roman" panose="02020603050405020304" pitchFamily="18" charset="0"/>
              </a:rPr>
              <a:t>Programme</a:t>
            </a:r>
            <a:r>
              <a:rPr lang="en-US" b="1" dirty="0">
                <a:latin typeface="Calibri" panose="020F0502020204030204" pitchFamily="34" charset="0"/>
                <a:ea typeface="Calibri" panose="020F0502020204030204" pitchFamily="34" charset="0"/>
                <a:cs typeface="Times New Roman" panose="02020603050405020304" pitchFamily="18" charset="0"/>
              </a:rPr>
              <a:t> Officers are seen in the photograph of Red Ribbon Structure formed in the premise of venue of the event</a:t>
            </a:r>
            <a:endParaRPr lang="en-US" dirty="0"/>
          </a:p>
        </p:txBody>
      </p:sp>
      <p:pic>
        <p:nvPicPr>
          <p:cNvPr id="12" name="Picture 11" descr="E:\100OLYMP\P101024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897" y="248194"/>
            <a:ext cx="8987245" cy="4939661"/>
          </a:xfrm>
          <a:prstGeom prst="rect">
            <a:avLst/>
          </a:prstGeom>
          <a:noFill/>
          <a:ln>
            <a:noFill/>
          </a:ln>
        </p:spPr>
      </p:pic>
    </p:spTree>
    <p:extLst>
      <p:ext uri="{BB962C8B-B14F-4D97-AF65-F5344CB8AC3E}">
        <p14:creationId xmlns:p14="http://schemas.microsoft.com/office/powerpoint/2010/main" val="2313470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100OLYMP\P101029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821" y="312193"/>
            <a:ext cx="7365275" cy="5073341"/>
          </a:xfrm>
          <a:prstGeom prst="rect">
            <a:avLst/>
          </a:prstGeom>
          <a:noFill/>
          <a:ln>
            <a:noFill/>
          </a:ln>
        </p:spPr>
      </p:pic>
      <p:sp>
        <p:nvSpPr>
          <p:cNvPr id="5" name="Rectangle 4"/>
          <p:cNvSpPr/>
          <p:nvPr/>
        </p:nvSpPr>
        <p:spPr>
          <a:xfrm>
            <a:off x="568232" y="5646792"/>
            <a:ext cx="9986555" cy="388696"/>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Showing the welcome address of the </a:t>
            </a:r>
            <a:r>
              <a:rPr lang="en-US" b="1" dirty="0" err="1">
                <a:latin typeface="Calibri" panose="020F0502020204030204" pitchFamily="34" charset="0"/>
                <a:ea typeface="Calibri" panose="020F0502020204030204" pitchFamily="34" charset="0"/>
                <a:cs typeface="Times New Roman" panose="02020603050405020304" pitchFamily="18" charset="0"/>
              </a:rPr>
              <a:t>Programme</a:t>
            </a:r>
            <a:r>
              <a:rPr lang="en-US" b="1" dirty="0">
                <a:latin typeface="Calibri" panose="020F0502020204030204" pitchFamily="34" charset="0"/>
                <a:ea typeface="Calibri" panose="020F0502020204030204" pitchFamily="34" charset="0"/>
                <a:cs typeface="Times New Roman" panose="02020603050405020304" pitchFamily="18" charset="0"/>
              </a:rPr>
              <a:t> Coordinator, RRC  </a:t>
            </a:r>
            <a:r>
              <a:rPr lang="en-US" b="1" dirty="0" err="1">
                <a:latin typeface="Calibri" panose="020F0502020204030204" pitchFamily="34" charset="0"/>
                <a:ea typeface="Calibri" panose="020F0502020204030204" pitchFamily="34" charset="0"/>
                <a:cs typeface="Times New Roman" panose="02020603050405020304" pitchFamily="18" charset="0"/>
              </a:rPr>
              <a:t>Dr.K.Sivachandrabose</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6468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100OLYMP\P101026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470" y="419508"/>
            <a:ext cx="5005433" cy="3876675"/>
          </a:xfrm>
          <a:prstGeom prst="rect">
            <a:avLst/>
          </a:prstGeom>
          <a:noFill/>
          <a:ln>
            <a:noFill/>
          </a:ln>
        </p:spPr>
      </p:pic>
      <p:sp>
        <p:nvSpPr>
          <p:cNvPr id="5" name="Rectangle 4"/>
          <p:cNvSpPr/>
          <p:nvPr/>
        </p:nvSpPr>
        <p:spPr>
          <a:xfrm>
            <a:off x="487680" y="4654014"/>
            <a:ext cx="6096000" cy="685059"/>
          </a:xfrm>
          <a:prstGeom prst="rect">
            <a:avLst/>
          </a:prstGeom>
        </p:spPr>
        <p:txBody>
          <a:bodyPr>
            <a:spAutoFit/>
          </a:bodyPr>
          <a:lstStyle/>
          <a:p>
            <a:pPr marL="285750" indent="-285750">
              <a:lnSpc>
                <a:spcPct val="107000"/>
              </a:lnSpc>
              <a:spcAft>
                <a:spcPts val="8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Showing the view of oath taken by participants in the presence of Vice-Chancellor </a:t>
            </a:r>
            <a:r>
              <a:rPr lang="en-US" b="1" dirty="0" err="1">
                <a:latin typeface="Calibri" panose="020F0502020204030204" pitchFamily="34" charset="0"/>
                <a:ea typeface="Calibri" panose="020F0502020204030204" pitchFamily="34" charset="0"/>
                <a:cs typeface="Times New Roman" panose="02020603050405020304" pitchFamily="18" charset="0"/>
              </a:rPr>
              <a:t>Dr.K.Murugan</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E:\100OLYMP\P101026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6297" y="419508"/>
            <a:ext cx="5645332" cy="3876675"/>
          </a:xfrm>
          <a:prstGeom prst="rect">
            <a:avLst/>
          </a:prstGeom>
          <a:noFill/>
          <a:ln>
            <a:noFill/>
          </a:ln>
        </p:spPr>
      </p:pic>
      <p:sp>
        <p:nvSpPr>
          <p:cNvPr id="7" name="Rectangle 6"/>
          <p:cNvSpPr/>
          <p:nvPr/>
        </p:nvSpPr>
        <p:spPr>
          <a:xfrm>
            <a:off x="6096000" y="4654014"/>
            <a:ext cx="6096000" cy="685059"/>
          </a:xfrm>
          <a:prstGeom prst="rect">
            <a:avLst/>
          </a:prstGeom>
        </p:spPr>
        <p:txBody>
          <a:bodyPr>
            <a:spAutoFit/>
          </a:bodyPr>
          <a:lstStyle/>
          <a:p>
            <a:pPr marL="285750" indent="-285750">
              <a:lnSpc>
                <a:spcPct val="107000"/>
              </a:lnSpc>
              <a:spcAft>
                <a:spcPts val="8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Showing the view of oath taken by participants conducted on the behalf of International Youth Day, 2017</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94427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104</TotalTime>
  <Words>1083</Words>
  <Application>Microsoft Office PowerPoint</Application>
  <PresentationFormat>Widescreen</PresentationFormat>
  <Paragraphs>190</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Century Gothic</vt:lpstr>
      <vt:lpstr>Times New Roman</vt:lpstr>
      <vt:lpstr>Wingdings</vt:lpstr>
      <vt:lpstr>Wingdings 3</vt:lpstr>
      <vt:lpstr>Ion</vt:lpstr>
      <vt:lpstr>THIRUVALLUVAR UNIVERSITY RED RIBBON CLUB (RRC) SERKKADU, VELLORE 632 115, TN, INDIA  DETAILS OF RED RIBBON CLUB ACTIVITIES CONDUCTED IN THE THIRUVALLUVAR UNIVERSITY FROM 2012 TO 2017  SUBMITTED BY DR.K.SIVACHANDRABOSE, PROGRAMME COORDINATOR, RED RIBBON CLUB (RRC)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Vice-Chancellor Prof.Dr.K.Murugan,D.Sc along with COE Dr.B.Senthilkumar and RRC Coordinator Dr.K.Sivachandrabose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THIRUVALLUVAR UNIVERSITY RED RIBBON CLUB (RRC) SERKKADU, VELLORE 632 115, TN, INDIA DETAILS OF RED RIBBON CLUB ACTIVITIES CONDUCTED IN THE THIRUVALLUVAR UNIVERSITY FROM 2012 TO 2017  SUBMITTED BY DR.K.SIVACHANDRABOSE, PROGRAMME COORDINATOR, RED RIBBON CLUB (RRC) </dc:title>
  <dc:creator>Bose</dc:creator>
  <cp:lastModifiedBy>Bose</cp:lastModifiedBy>
  <cp:revision>19</cp:revision>
  <dcterms:created xsi:type="dcterms:W3CDTF">2018-09-04T15:01:15Z</dcterms:created>
  <dcterms:modified xsi:type="dcterms:W3CDTF">2018-09-05T05:53:26Z</dcterms:modified>
</cp:coreProperties>
</file>